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51"/>
  </p:notesMasterIdLst>
  <p:handoutMasterIdLst>
    <p:handoutMasterId r:id="rId52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7" r:id="rId12"/>
    <p:sldId id="268" r:id="rId13"/>
    <p:sldId id="269" r:id="rId14"/>
    <p:sldId id="279" r:id="rId15"/>
    <p:sldId id="280" r:id="rId16"/>
    <p:sldId id="281" r:id="rId17"/>
    <p:sldId id="282" r:id="rId18"/>
    <p:sldId id="283" r:id="rId19"/>
    <p:sldId id="284" r:id="rId20"/>
    <p:sldId id="286" r:id="rId21"/>
    <p:sldId id="285" r:id="rId22"/>
    <p:sldId id="287" r:id="rId23"/>
    <p:sldId id="273" r:id="rId24"/>
    <p:sldId id="288" r:id="rId25"/>
    <p:sldId id="289" r:id="rId26"/>
    <p:sldId id="290" r:id="rId27"/>
    <p:sldId id="291" r:id="rId28"/>
    <p:sldId id="292" r:id="rId29"/>
    <p:sldId id="293" r:id="rId30"/>
    <p:sldId id="294" r:id="rId31"/>
    <p:sldId id="295" r:id="rId32"/>
    <p:sldId id="296" r:id="rId33"/>
    <p:sldId id="297" r:id="rId34"/>
    <p:sldId id="298" r:id="rId35"/>
    <p:sldId id="299" r:id="rId36"/>
    <p:sldId id="300" r:id="rId37"/>
    <p:sldId id="301" r:id="rId38"/>
    <p:sldId id="302" r:id="rId39"/>
    <p:sldId id="303" r:id="rId40"/>
    <p:sldId id="304" r:id="rId41"/>
    <p:sldId id="305" r:id="rId42"/>
    <p:sldId id="306" r:id="rId43"/>
    <p:sldId id="307" r:id="rId44"/>
    <p:sldId id="308" r:id="rId45"/>
    <p:sldId id="274" r:id="rId46"/>
    <p:sldId id="275" r:id="rId47"/>
    <p:sldId id="276" r:id="rId48"/>
    <p:sldId id="277" r:id="rId49"/>
    <p:sldId id="278" r:id="rId50"/>
  </p:sldIdLst>
  <p:sldSz cx="7556500" cy="10680700"/>
  <p:notesSz cx="7556500" cy="10680700"/>
  <p:embeddedFontLst>
    <p:embeddedFont>
      <p:font typeface="EFWDSD+NanumGothicBold" panose="020B0600000101010101" charset="-127"/>
      <p:regular r:id="rId53"/>
    </p:embeddedFont>
    <p:embeddedFont>
      <p:font typeface="맑은 고딕" panose="020B0503020000020004" pitchFamily="50" charset="-127"/>
      <p:regular r:id="rId54"/>
      <p:bold r:id="rId55"/>
    </p:embeddedFont>
    <p:embeddedFont>
      <p:font typeface="MTTESP+NanumGothicBold" panose="020B0600000101010101" charset="-127"/>
      <p:regular r:id="rId56"/>
    </p:embeddedFont>
    <p:embeddedFont>
      <p:font typeface="IHPDMS+NanumGothic" panose="020B0600000101010101" charset="-127"/>
      <p:regular r:id="rId57"/>
    </p:embeddedFont>
    <p:embeddedFont>
      <p:font typeface="맑은 고딕" panose="020B0503020000020004" pitchFamily="50" charset="-127"/>
      <p:regular r:id="rId54"/>
      <p:bold r:id="rId55"/>
    </p:embeddedFont>
    <p:embeddedFont>
      <p:font typeface="Calibri" panose="020F0502020204030204" pitchFamily="34" charset="0"/>
      <p:regular r:id="rId58"/>
      <p:bold r:id="rId59"/>
      <p:italic r:id="rId60"/>
      <p:boldItalic r:id="rId61"/>
    </p:embeddedFont>
    <p:embeddedFont>
      <p:font typeface="LUOGFN+NanumGothic" panose="020B0600000101010101" charset="-127"/>
      <p:regular r:id="rId6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168">
          <p15:clr>
            <a:srgbClr val="A4A3A4"/>
          </p15:clr>
        </p15:guide>
        <p15:guide id="2" pos="244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0592" autoAdjust="0"/>
  </p:normalViewPr>
  <p:slideViewPr>
    <p:cSldViewPr>
      <p:cViewPr varScale="1">
        <p:scale>
          <a:sx n="67" d="100"/>
          <a:sy n="67" d="100"/>
        </p:scale>
        <p:origin x="3168" y="90"/>
      </p:cViewPr>
      <p:guideLst>
        <p:guide orient="horz" pos="3168"/>
        <p:guide pos="244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3.fntdata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font" Target="fonts/font2.fntdata"/><Relationship Id="rId62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1.fntdata"/><Relationship Id="rId58" Type="http://schemas.openxmlformats.org/officeDocument/2006/relationships/font" Target="fonts/font6.fntdata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5.fntdata"/><Relationship Id="rId61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handoutMaster" Target="handoutMasters/handoutMaster1.xml"/><Relationship Id="rId60" Type="http://schemas.openxmlformats.org/officeDocument/2006/relationships/font" Target="fonts/font8.fntdata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4.fntdata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7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5013" cy="5349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4279900" y="0"/>
            <a:ext cx="3275013" cy="5349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2ACBAB-5519-4F85-BCCE-56A889AC85AA}" type="datetimeFigureOut">
              <a:rPr lang="ko-KR" altLang="en-US" smtClean="0"/>
              <a:t>2022-12-29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10145713"/>
            <a:ext cx="3275013" cy="534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4279900" y="10145713"/>
            <a:ext cx="3275013" cy="534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9E36A1-3C65-42D1-A0E0-3C0B5337DF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973199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5013" cy="5349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279900" y="0"/>
            <a:ext cx="3275013" cy="5349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806A45-87AC-4313-9440-7377C960127E}" type="datetimeFigureOut">
              <a:rPr lang="ko-KR" altLang="en-US" smtClean="0"/>
              <a:t>2022-12-29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503488" y="1335088"/>
            <a:ext cx="2549525" cy="36052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55650" y="5140325"/>
            <a:ext cx="6045200" cy="420528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0145713"/>
            <a:ext cx="3275013" cy="534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279900" y="10145713"/>
            <a:ext cx="3275013" cy="534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E338F1-A8E0-4F4B-8126-C368A6C7F7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105198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E338F1-A8E0-4F4B-8126-C368A6C7F77F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68142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E338F1-A8E0-4F4B-8126-C368A6C7F77F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6500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E338F1-A8E0-4F4B-8126-C368A6C7F77F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54111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E338F1-A8E0-4F4B-8126-C368A6C7F77F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8688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D9295-0493-48DA-ADBF-BC7CEB65C5C0}" type="datetime1">
              <a:rPr lang="en-US" altLang="ko-KR" smtClean="0"/>
              <a:t>12/29/2022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76B5B3-A9B3-4F56-BB21-8C66529E5D63}" type="datetime1">
              <a:rPr lang="en-US" altLang="ko-KR" smtClean="0"/>
              <a:t>12/29/2022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hdr="0" ft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123.45.67.89:8080/Kmarket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://43.201.35.110:8080/Kmarket1/cs/faq/view.do?group=faq&amp;cate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://43.201.35.110:8080/Kmarket1/cs/qna/view.do?group=qna&amp;cate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ncs.go.kr/index.do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90320" y="3402710"/>
            <a:ext cx="5770752" cy="12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99464" y="2590038"/>
            <a:ext cx="5761608" cy="127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418842" y="2823210"/>
            <a:ext cx="2874644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760"/>
              </a:lnSpc>
              <a:spcBef>
                <a:spcPts val="0"/>
              </a:spcBef>
              <a:spcAft>
                <a:spcPts val="0"/>
              </a:spcAft>
            </a:pPr>
            <a:r>
              <a:rPr sz="2400" b="1" dirty="0">
                <a:solidFill>
                  <a:srgbClr val="000000"/>
                </a:solidFill>
                <a:latin typeface="+mj-ea"/>
                <a:ea typeface="+mj-ea"/>
                <a:cs typeface="EFWDSD+NanumGothicBold"/>
              </a:rPr>
              <a:t>프로젝트</a:t>
            </a:r>
            <a:r>
              <a:rPr sz="2400" b="1" spc="530" dirty="0">
                <a:solidFill>
                  <a:srgbClr val="000000"/>
                </a:solidFill>
                <a:latin typeface="+mj-ea"/>
                <a:ea typeface="+mj-ea"/>
                <a:cs typeface="Times New Roman"/>
              </a:rPr>
              <a:t> </a:t>
            </a:r>
            <a:r>
              <a:rPr sz="2400" b="1" dirty="0">
                <a:solidFill>
                  <a:srgbClr val="000000"/>
                </a:solidFill>
                <a:latin typeface="+mj-ea"/>
                <a:ea typeface="+mj-ea"/>
                <a:cs typeface="EFWDSD+NanumGothicBold"/>
              </a:rPr>
              <a:t>완료보고서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6133846" y="3587114"/>
            <a:ext cx="666901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380"/>
              </a:lnSpc>
              <a:spcBef>
                <a:spcPts val="0"/>
              </a:spcBef>
              <a:spcAft>
                <a:spcPts val="0"/>
              </a:spcAft>
            </a:pPr>
            <a:r>
              <a:rPr sz="1200" b="1" dirty="0">
                <a:solidFill>
                  <a:srgbClr val="000000"/>
                </a:solidFill>
                <a:latin typeface="+mn-ea"/>
                <a:cs typeface="MTTESP+NanumGothicBold"/>
              </a:rPr>
              <a:t>Ver 1.2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3365627" y="7391273"/>
            <a:ext cx="983894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380"/>
              </a:lnSpc>
              <a:spcBef>
                <a:spcPts val="0"/>
              </a:spcBef>
              <a:spcAft>
                <a:spcPts val="0"/>
              </a:spcAft>
            </a:pPr>
            <a:r>
              <a:rPr sz="1200" dirty="0" smtClean="0">
                <a:solidFill>
                  <a:srgbClr val="000000"/>
                </a:solidFill>
                <a:latin typeface="+mj-ea"/>
                <a:ea typeface="+mj-ea"/>
                <a:cs typeface="LUOGFN+NanumGothic"/>
              </a:rPr>
              <a:t>2022.12.2</a:t>
            </a:r>
            <a:r>
              <a:rPr lang="en-US" sz="1200" dirty="0" smtClean="0">
                <a:solidFill>
                  <a:srgbClr val="000000"/>
                </a:solidFill>
                <a:latin typeface="+mj-ea"/>
                <a:ea typeface="+mj-ea"/>
                <a:cs typeface="LUOGFN+NanumGothic"/>
              </a:rPr>
              <a:t>8</a:t>
            </a:r>
            <a:endParaRPr sz="1200" dirty="0">
              <a:solidFill>
                <a:srgbClr val="000000"/>
              </a:solidFill>
              <a:latin typeface="+mj-ea"/>
              <a:ea typeface="+mj-ea"/>
              <a:cs typeface="LUOGFN+NanumGothic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636822" y="8591235"/>
            <a:ext cx="277747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38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 smtClean="0">
                <a:solidFill>
                  <a:srgbClr val="000000"/>
                </a:solidFill>
                <a:latin typeface="+mj-ea"/>
                <a:ea typeface="+mj-ea"/>
                <a:cs typeface="LUOGFN+NanumGothic"/>
              </a:rPr>
              <a:t>6</a:t>
            </a:r>
            <a:r>
              <a:rPr sz="1200" spc="-43" dirty="0" smtClean="0">
                <a:solidFill>
                  <a:srgbClr val="000000"/>
                </a:solidFill>
                <a:latin typeface="+mj-ea"/>
                <a:ea typeface="+mj-ea"/>
                <a:cs typeface="LUOGFN+NanumGothic"/>
              </a:rPr>
              <a:t> </a:t>
            </a:r>
            <a:r>
              <a:rPr sz="1200" dirty="0">
                <a:solidFill>
                  <a:srgbClr val="000000"/>
                </a:solidFill>
                <a:latin typeface="+mj-ea"/>
                <a:ea typeface="+mj-ea"/>
                <a:cs typeface="IHPDMS+NanumGothic"/>
              </a:rPr>
              <a:t>팀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2666784" y="8881778"/>
            <a:ext cx="237876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38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dirty="0" err="1" smtClean="0">
                <a:solidFill>
                  <a:srgbClr val="000000"/>
                </a:solidFill>
                <a:latin typeface="+mn-ea"/>
                <a:cs typeface="IHPDMS+NanumGothic"/>
              </a:rPr>
              <a:t>김철학</a:t>
            </a:r>
            <a:r>
              <a:rPr sz="1200" dirty="0" smtClean="0">
                <a:solidFill>
                  <a:srgbClr val="000000"/>
                </a:solidFill>
                <a:latin typeface="+mn-ea"/>
                <a:cs typeface="LUOGFN+NanumGothic"/>
              </a:rPr>
              <a:t>, </a:t>
            </a:r>
            <a:r>
              <a:rPr lang="ko-KR" altLang="en-US" sz="1200" dirty="0" smtClean="0">
                <a:solidFill>
                  <a:srgbClr val="000000"/>
                </a:solidFill>
                <a:latin typeface="+mn-ea"/>
                <a:cs typeface="LUOGFN+NanumGothic"/>
              </a:rPr>
              <a:t>김동근</a:t>
            </a:r>
            <a:r>
              <a:rPr sz="1200" dirty="0" smtClean="0">
                <a:solidFill>
                  <a:srgbClr val="000000"/>
                </a:solidFill>
                <a:latin typeface="+mn-ea"/>
                <a:cs typeface="LUOGFN+NanumGothic"/>
              </a:rPr>
              <a:t>, </a:t>
            </a:r>
            <a:r>
              <a:rPr lang="ko-KR" altLang="en-US" sz="1200" dirty="0" err="1" smtClean="0">
                <a:solidFill>
                  <a:srgbClr val="000000"/>
                </a:solidFill>
                <a:latin typeface="+mn-ea"/>
                <a:cs typeface="LUOGFN+NanumGothic"/>
              </a:rPr>
              <a:t>윤사랑</a:t>
            </a:r>
            <a:r>
              <a:rPr sz="1200" dirty="0" smtClean="0">
                <a:solidFill>
                  <a:srgbClr val="000000"/>
                </a:solidFill>
                <a:latin typeface="+mn-ea"/>
                <a:cs typeface="LUOGFN+NanumGothic"/>
              </a:rPr>
              <a:t>, </a:t>
            </a:r>
            <a:r>
              <a:rPr lang="ko-KR" altLang="en-US" sz="1200" dirty="0" smtClean="0">
                <a:solidFill>
                  <a:srgbClr val="000000"/>
                </a:solidFill>
                <a:latin typeface="+mn-ea"/>
                <a:cs typeface="LUOGFN+NanumGothic"/>
              </a:rPr>
              <a:t>임민지</a:t>
            </a:r>
            <a:endParaRPr sz="1200" dirty="0">
              <a:solidFill>
                <a:srgbClr val="000000"/>
              </a:solidFill>
              <a:latin typeface="+mn-ea"/>
              <a:cs typeface="LUOGFN+NanumGothic"/>
            </a:endParaRPr>
          </a:p>
        </p:txBody>
      </p:sp>
      <p:sp>
        <p:nvSpPr>
          <p:cNvPr id="13" name="Google Shape;56;p13"/>
          <p:cNvSpPr/>
          <p:nvPr/>
        </p:nvSpPr>
        <p:spPr>
          <a:xfrm>
            <a:off x="92395" y="110660"/>
            <a:ext cx="7344816" cy="1044116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57;p13"/>
          <p:cNvSpPr/>
          <p:nvPr/>
        </p:nvSpPr>
        <p:spPr>
          <a:xfrm rot="5400000">
            <a:off x="136845" y="141663"/>
            <a:ext cx="606300" cy="606300"/>
          </a:xfrm>
          <a:prstGeom prst="rtTriangle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그림 3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1803" y="3425944"/>
            <a:ext cx="4667250" cy="5867400"/>
          </a:xfrm>
          <a:prstGeom prst="rect">
            <a:avLst/>
          </a:prstGeom>
        </p:spPr>
      </p:pic>
      <p:sp>
        <p:nvSpPr>
          <p:cNvPr id="2" name="object 2"/>
          <p:cNvSpPr/>
          <p:nvPr/>
        </p:nvSpPr>
        <p:spPr>
          <a:xfrm>
            <a:off x="1167688" y="1768602"/>
            <a:ext cx="5479745" cy="143560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14704" y="1094994"/>
            <a:ext cx="1954133" cy="6585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380"/>
              </a:lnSpc>
              <a:spcBef>
                <a:spcPts val="0"/>
              </a:spcBef>
              <a:spcAft>
                <a:spcPts val="0"/>
              </a:spcAft>
            </a:pPr>
            <a:r>
              <a:rPr sz="1200" b="1" dirty="0">
                <a:solidFill>
                  <a:srgbClr val="000000"/>
                </a:solidFill>
                <a:latin typeface="MTTESP+NanumGothicBold"/>
                <a:cs typeface="MTTESP+NanumGothicBold"/>
              </a:rPr>
              <a:t>4.</a:t>
            </a:r>
            <a:r>
              <a:rPr sz="1200" b="1" spc="220" dirty="0">
                <a:solidFill>
                  <a:srgbClr val="000000"/>
                </a:solidFill>
                <a:latin typeface="MTTESP+NanumGothicBold"/>
                <a:cs typeface="MTTESP+NanumGothicBold"/>
              </a:rPr>
              <a:t> </a:t>
            </a:r>
            <a:r>
              <a:rPr sz="1200" b="1" dirty="0">
                <a:solidFill>
                  <a:srgbClr val="000000"/>
                </a:solidFill>
                <a:latin typeface="EFWDSD+NanumGothicBold"/>
                <a:cs typeface="EFWDSD+NanumGothicBold"/>
              </a:rPr>
              <a:t>프로젝트</a:t>
            </a:r>
            <a:r>
              <a:rPr sz="1200" b="1" spc="26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200" b="1" dirty="0">
                <a:solidFill>
                  <a:srgbClr val="000000"/>
                </a:solidFill>
                <a:latin typeface="EFWDSD+NanumGothicBold"/>
                <a:cs typeface="EFWDSD+NanumGothicBold"/>
              </a:rPr>
              <a:t>작업</a:t>
            </a:r>
            <a:r>
              <a:rPr sz="1200" b="1" spc="26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200" b="1" dirty="0">
                <a:solidFill>
                  <a:srgbClr val="000000"/>
                </a:solidFill>
                <a:latin typeface="EFWDSD+NanumGothicBold"/>
                <a:cs typeface="EFWDSD+NanumGothicBold"/>
              </a:rPr>
              <a:t>내역</a:t>
            </a:r>
          </a:p>
          <a:p>
            <a:pPr marL="126491" marR="0">
              <a:lnSpc>
                <a:spcPts val="1145"/>
              </a:lnSpc>
              <a:spcBef>
                <a:spcPts val="619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1)</a:t>
            </a:r>
            <a:r>
              <a:rPr sz="1000" spc="190" dirty="0">
                <a:solidFill>
                  <a:srgbClr val="000000"/>
                </a:solidFill>
                <a:latin typeface="LUOGFN+NanumGothic"/>
                <a:cs typeface="LUOGFN+NanumGothic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프로젝트</a:t>
            </a:r>
            <a:r>
              <a:rPr sz="1000" spc="2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기획</a:t>
            </a:r>
            <a:r>
              <a:rPr sz="1000" spc="22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및</a:t>
            </a:r>
            <a:r>
              <a:rPr sz="1000" spc="21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정보구조</a:t>
            </a:r>
          </a:p>
          <a:p>
            <a:pPr marL="251459" marR="0">
              <a:lnSpc>
                <a:spcPts val="1145"/>
              </a:lnSpc>
              <a:spcBef>
                <a:spcPts val="644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4.1.1)</a:t>
            </a:r>
            <a:r>
              <a:rPr sz="1000" spc="199" dirty="0">
                <a:solidFill>
                  <a:srgbClr val="000000"/>
                </a:solidFill>
                <a:latin typeface="LUOGFN+NanumGothic"/>
                <a:cs typeface="LUOGFN+NanumGothic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스토리보드</a:t>
            </a:r>
            <a:r>
              <a:rPr sz="1000" spc="227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내역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339850" y="1824989"/>
            <a:ext cx="368046" cy="136131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34"/>
              </a:lnSpc>
              <a:spcBef>
                <a:spcPts val="0"/>
              </a:spcBef>
              <a:spcAft>
                <a:spcPts val="0"/>
              </a:spcAft>
            </a:pPr>
            <a:r>
              <a:rPr sz="900" dirty="0">
                <a:solidFill>
                  <a:srgbClr val="000000"/>
                </a:solidFill>
                <a:latin typeface="IHPDMS+NanumGothic"/>
                <a:cs typeface="IHPDMS+NanumGothic"/>
              </a:rPr>
              <a:t>버전</a:t>
            </a:r>
          </a:p>
          <a:p>
            <a:pPr marL="21336" marR="0">
              <a:lnSpc>
                <a:spcPts val="1034"/>
              </a:lnSpc>
              <a:spcBef>
                <a:spcPts val="887"/>
              </a:spcBef>
              <a:spcAft>
                <a:spcPts val="0"/>
              </a:spcAft>
            </a:pPr>
            <a:r>
              <a:rPr sz="900" dirty="0">
                <a:solidFill>
                  <a:srgbClr val="000000"/>
                </a:solidFill>
                <a:latin typeface="LUOGFN+NanumGothic"/>
                <a:cs typeface="LUOGFN+NanumGothic"/>
              </a:rPr>
              <a:t>1.0</a:t>
            </a:r>
          </a:p>
          <a:p>
            <a:pPr marL="21336" marR="0">
              <a:lnSpc>
                <a:spcPts val="1034"/>
              </a:lnSpc>
              <a:spcBef>
                <a:spcPts val="898"/>
              </a:spcBef>
              <a:spcAft>
                <a:spcPts val="0"/>
              </a:spcAft>
            </a:pPr>
            <a:r>
              <a:rPr sz="900" dirty="0">
                <a:solidFill>
                  <a:srgbClr val="000000"/>
                </a:solidFill>
                <a:latin typeface="LUOGFN+NanumGothic"/>
                <a:cs typeface="LUOGFN+NanumGothic"/>
              </a:rPr>
              <a:t>1.1</a:t>
            </a:r>
          </a:p>
          <a:p>
            <a:pPr marL="21336" marR="0">
              <a:lnSpc>
                <a:spcPts val="1034"/>
              </a:lnSpc>
              <a:spcBef>
                <a:spcPts val="887"/>
              </a:spcBef>
              <a:spcAft>
                <a:spcPts val="0"/>
              </a:spcAft>
            </a:pPr>
            <a:r>
              <a:rPr sz="900" dirty="0">
                <a:solidFill>
                  <a:srgbClr val="000000"/>
                </a:solidFill>
                <a:latin typeface="LUOGFN+NanumGothic"/>
                <a:cs typeface="LUOGFN+NanumGothic"/>
              </a:rPr>
              <a:t>1.2</a:t>
            </a:r>
          </a:p>
          <a:p>
            <a:pPr marL="21336" marR="0">
              <a:lnSpc>
                <a:spcPts val="1034"/>
              </a:lnSpc>
              <a:spcBef>
                <a:spcPts val="836"/>
              </a:spcBef>
              <a:spcAft>
                <a:spcPts val="0"/>
              </a:spcAft>
            </a:pPr>
            <a:r>
              <a:rPr sz="900" dirty="0">
                <a:solidFill>
                  <a:srgbClr val="000000"/>
                </a:solidFill>
                <a:latin typeface="LUOGFN+NanumGothic"/>
                <a:cs typeface="LUOGFN+NanumGothic"/>
              </a:rPr>
              <a:t>1.3</a:t>
            </a:r>
          </a:p>
          <a:p>
            <a:pPr marL="21336" marR="0">
              <a:lnSpc>
                <a:spcPts val="1034"/>
              </a:lnSpc>
              <a:spcBef>
                <a:spcPts val="899"/>
              </a:spcBef>
              <a:spcAft>
                <a:spcPts val="0"/>
              </a:spcAft>
            </a:pPr>
            <a:r>
              <a:rPr sz="900" dirty="0">
                <a:solidFill>
                  <a:srgbClr val="000000"/>
                </a:solidFill>
                <a:latin typeface="LUOGFN+NanumGothic"/>
                <a:cs typeface="LUOGFN+NanumGothic"/>
              </a:rPr>
              <a:t>1.4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960117" y="1824989"/>
            <a:ext cx="582739" cy="169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34"/>
              </a:lnSpc>
              <a:spcBef>
                <a:spcPts val="0"/>
              </a:spcBef>
              <a:spcAft>
                <a:spcPts val="0"/>
              </a:spcAft>
            </a:pPr>
            <a:r>
              <a:rPr sz="900" dirty="0">
                <a:solidFill>
                  <a:srgbClr val="000000"/>
                </a:solidFill>
                <a:latin typeface="IHPDMS+NanumGothic"/>
                <a:cs typeface="IHPDMS+NanumGothic"/>
              </a:rPr>
              <a:t>변경일자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941954" y="1824989"/>
            <a:ext cx="415518" cy="169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34"/>
              </a:lnSpc>
              <a:spcBef>
                <a:spcPts val="0"/>
              </a:spcBef>
              <a:spcAft>
                <a:spcPts val="0"/>
              </a:spcAft>
            </a:pPr>
            <a:r>
              <a:rPr sz="900" dirty="0">
                <a:solidFill>
                  <a:srgbClr val="000000"/>
                </a:solidFill>
                <a:latin typeface="LUOGFN+NanumGothic"/>
                <a:cs typeface="LUOGFN+NanumGothic"/>
              </a:rPr>
              <a:t>page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4588128" y="1824989"/>
            <a:ext cx="368045" cy="169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34"/>
              </a:lnSpc>
              <a:spcBef>
                <a:spcPts val="0"/>
              </a:spcBef>
              <a:spcAft>
                <a:spcPts val="0"/>
              </a:spcAft>
            </a:pPr>
            <a:r>
              <a:rPr sz="900" dirty="0">
                <a:solidFill>
                  <a:srgbClr val="000000"/>
                </a:solidFill>
                <a:latin typeface="IHPDMS+NanumGothic"/>
                <a:cs typeface="IHPDMS+NanumGothic"/>
              </a:rPr>
              <a:t>내용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6094221" y="1824989"/>
            <a:ext cx="476250" cy="136131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34"/>
              </a:lnSpc>
              <a:spcBef>
                <a:spcPts val="0"/>
              </a:spcBef>
              <a:spcAft>
                <a:spcPts val="0"/>
              </a:spcAft>
            </a:pPr>
            <a:r>
              <a:rPr sz="900" dirty="0">
                <a:solidFill>
                  <a:srgbClr val="000000"/>
                </a:solidFill>
                <a:latin typeface="IHPDMS+NanumGothic"/>
                <a:cs typeface="IHPDMS+NanumGothic"/>
              </a:rPr>
              <a:t>작성자</a:t>
            </a:r>
          </a:p>
          <a:p>
            <a:pPr marL="0" marR="0">
              <a:lnSpc>
                <a:spcPts val="1034"/>
              </a:lnSpc>
              <a:spcBef>
                <a:spcPts val="887"/>
              </a:spcBef>
              <a:spcAft>
                <a:spcPts val="0"/>
              </a:spcAft>
            </a:pPr>
            <a:r>
              <a:rPr sz="900" dirty="0">
                <a:solidFill>
                  <a:srgbClr val="000000"/>
                </a:solidFill>
                <a:latin typeface="IHPDMS+NanumGothic"/>
                <a:cs typeface="IHPDMS+NanumGothic"/>
              </a:rPr>
              <a:t>김철학</a:t>
            </a:r>
          </a:p>
          <a:p>
            <a:pPr marL="0" marR="0">
              <a:lnSpc>
                <a:spcPts val="1034"/>
              </a:lnSpc>
              <a:spcBef>
                <a:spcPts val="898"/>
              </a:spcBef>
              <a:spcAft>
                <a:spcPts val="0"/>
              </a:spcAft>
            </a:pPr>
            <a:r>
              <a:rPr sz="900" dirty="0">
                <a:solidFill>
                  <a:srgbClr val="000000"/>
                </a:solidFill>
                <a:latin typeface="IHPDMS+NanumGothic"/>
                <a:cs typeface="IHPDMS+NanumGothic"/>
              </a:rPr>
              <a:t>김철학</a:t>
            </a:r>
          </a:p>
          <a:p>
            <a:pPr marL="0" marR="0">
              <a:lnSpc>
                <a:spcPts val="1034"/>
              </a:lnSpc>
              <a:spcBef>
                <a:spcPts val="887"/>
              </a:spcBef>
              <a:spcAft>
                <a:spcPts val="0"/>
              </a:spcAft>
            </a:pPr>
            <a:r>
              <a:rPr sz="900" dirty="0">
                <a:solidFill>
                  <a:srgbClr val="000000"/>
                </a:solidFill>
                <a:latin typeface="IHPDMS+NanumGothic"/>
                <a:cs typeface="IHPDMS+NanumGothic"/>
              </a:rPr>
              <a:t>김철학</a:t>
            </a:r>
          </a:p>
          <a:p>
            <a:pPr marL="0" marR="0">
              <a:lnSpc>
                <a:spcPts val="1034"/>
              </a:lnSpc>
              <a:spcBef>
                <a:spcPts val="836"/>
              </a:spcBef>
              <a:spcAft>
                <a:spcPts val="0"/>
              </a:spcAft>
            </a:pPr>
            <a:r>
              <a:rPr sz="900" dirty="0">
                <a:solidFill>
                  <a:srgbClr val="000000"/>
                </a:solidFill>
                <a:latin typeface="IHPDMS+NanumGothic"/>
                <a:cs typeface="IHPDMS+NanumGothic"/>
              </a:rPr>
              <a:t>김철학</a:t>
            </a:r>
          </a:p>
          <a:p>
            <a:pPr marL="0" marR="0">
              <a:lnSpc>
                <a:spcPts val="1034"/>
              </a:lnSpc>
              <a:spcBef>
                <a:spcPts val="899"/>
              </a:spcBef>
              <a:spcAft>
                <a:spcPts val="0"/>
              </a:spcAft>
            </a:pPr>
            <a:r>
              <a:rPr sz="900" dirty="0">
                <a:solidFill>
                  <a:srgbClr val="000000"/>
                </a:solidFill>
                <a:latin typeface="IHPDMS+NanumGothic"/>
                <a:cs typeface="IHPDMS+NanumGothic"/>
              </a:rPr>
              <a:t>김철학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1856485" y="2062734"/>
            <a:ext cx="789508" cy="11235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34"/>
              </a:lnSpc>
              <a:spcBef>
                <a:spcPts val="0"/>
              </a:spcBef>
              <a:spcAft>
                <a:spcPts val="0"/>
              </a:spcAft>
            </a:pPr>
            <a:r>
              <a:rPr sz="900" dirty="0">
                <a:solidFill>
                  <a:srgbClr val="000000"/>
                </a:solidFill>
                <a:latin typeface="LUOGFN+NanumGothic"/>
                <a:cs typeface="LUOGFN+NanumGothic"/>
              </a:rPr>
              <a:t>2022-12-05</a:t>
            </a:r>
          </a:p>
          <a:p>
            <a:pPr marL="0" marR="0">
              <a:lnSpc>
                <a:spcPts val="1034"/>
              </a:lnSpc>
              <a:spcBef>
                <a:spcPts val="898"/>
              </a:spcBef>
              <a:spcAft>
                <a:spcPts val="0"/>
              </a:spcAft>
            </a:pPr>
            <a:r>
              <a:rPr sz="900" dirty="0">
                <a:solidFill>
                  <a:srgbClr val="000000"/>
                </a:solidFill>
                <a:latin typeface="LUOGFN+NanumGothic"/>
                <a:cs typeface="LUOGFN+NanumGothic"/>
              </a:rPr>
              <a:t>2022-12-07</a:t>
            </a:r>
          </a:p>
          <a:p>
            <a:pPr marL="0" marR="0">
              <a:lnSpc>
                <a:spcPts val="1034"/>
              </a:lnSpc>
              <a:spcBef>
                <a:spcPts val="887"/>
              </a:spcBef>
              <a:spcAft>
                <a:spcPts val="0"/>
              </a:spcAft>
            </a:pPr>
            <a:r>
              <a:rPr sz="900" dirty="0">
                <a:solidFill>
                  <a:srgbClr val="000000"/>
                </a:solidFill>
                <a:latin typeface="LUOGFN+NanumGothic"/>
                <a:cs typeface="LUOGFN+NanumGothic"/>
              </a:rPr>
              <a:t>2022-12-08</a:t>
            </a:r>
          </a:p>
          <a:p>
            <a:pPr marL="0" marR="0">
              <a:lnSpc>
                <a:spcPts val="1034"/>
              </a:lnSpc>
              <a:spcBef>
                <a:spcPts val="886"/>
              </a:spcBef>
              <a:spcAft>
                <a:spcPts val="0"/>
              </a:spcAft>
            </a:pPr>
            <a:r>
              <a:rPr sz="900" dirty="0">
                <a:solidFill>
                  <a:srgbClr val="000000"/>
                </a:solidFill>
                <a:latin typeface="LUOGFN+NanumGothic"/>
                <a:cs typeface="LUOGFN+NanumGothic"/>
              </a:rPr>
              <a:t>2022-12-14</a:t>
            </a:r>
          </a:p>
          <a:p>
            <a:pPr marL="0" marR="0">
              <a:lnSpc>
                <a:spcPts val="1034"/>
              </a:lnSpc>
              <a:spcBef>
                <a:spcPts val="849"/>
              </a:spcBef>
              <a:spcAft>
                <a:spcPts val="0"/>
              </a:spcAft>
            </a:pPr>
            <a:r>
              <a:rPr sz="900" dirty="0">
                <a:solidFill>
                  <a:srgbClr val="000000"/>
                </a:solidFill>
                <a:latin typeface="LUOGFN+NanumGothic"/>
                <a:cs typeface="LUOGFN+NanumGothic"/>
              </a:rPr>
              <a:t>2022-12-23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2693542" y="2062734"/>
            <a:ext cx="193890" cy="4088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34"/>
              </a:lnSpc>
              <a:spcBef>
                <a:spcPts val="0"/>
              </a:spcBef>
              <a:spcAft>
                <a:spcPts val="0"/>
              </a:spcAft>
            </a:pPr>
            <a:r>
              <a:rPr sz="900" dirty="0">
                <a:solidFill>
                  <a:srgbClr val="000000"/>
                </a:solidFill>
                <a:latin typeface="LUOGFN+NanumGothic"/>
                <a:cs typeface="LUOGFN+NanumGothic"/>
              </a:rPr>
              <a:t>-</a:t>
            </a:r>
          </a:p>
          <a:p>
            <a:pPr marL="0" marR="0">
              <a:lnSpc>
                <a:spcPts val="1034"/>
              </a:lnSpc>
              <a:spcBef>
                <a:spcPts val="898"/>
              </a:spcBef>
              <a:spcAft>
                <a:spcPts val="0"/>
              </a:spcAft>
            </a:pPr>
            <a:r>
              <a:rPr sz="900" dirty="0">
                <a:solidFill>
                  <a:srgbClr val="000000"/>
                </a:solidFill>
                <a:latin typeface="LUOGFN+NanumGothic"/>
                <a:cs typeface="LUOGFN+NanumGothic"/>
              </a:rPr>
              <a:t>-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3594227" y="2062734"/>
            <a:ext cx="582739" cy="169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34"/>
              </a:lnSpc>
              <a:spcBef>
                <a:spcPts val="0"/>
              </a:spcBef>
              <a:spcAft>
                <a:spcPts val="0"/>
              </a:spcAft>
            </a:pPr>
            <a:r>
              <a:rPr sz="900" dirty="0">
                <a:solidFill>
                  <a:srgbClr val="000000"/>
                </a:solidFill>
                <a:latin typeface="IHPDMS+NanumGothic"/>
                <a:cs typeface="IHPDMS+NanumGothic"/>
              </a:rPr>
              <a:t>최초작성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3594227" y="2302001"/>
            <a:ext cx="2191003" cy="169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34"/>
              </a:lnSpc>
              <a:spcBef>
                <a:spcPts val="0"/>
              </a:spcBef>
              <a:spcAft>
                <a:spcPts val="0"/>
              </a:spcAft>
            </a:pPr>
            <a:r>
              <a:rPr sz="900" dirty="0">
                <a:solidFill>
                  <a:srgbClr val="000000"/>
                </a:solidFill>
                <a:latin typeface="IHPDMS+NanumGothic"/>
                <a:cs typeface="IHPDMS+NanumGothic"/>
              </a:rPr>
              <a:t>메인</a:t>
            </a:r>
            <a:r>
              <a:rPr sz="900" dirty="0">
                <a:solidFill>
                  <a:srgbClr val="000000"/>
                </a:solidFill>
                <a:latin typeface="LUOGFN+NanumGothic"/>
                <a:cs typeface="LUOGFN+NanumGothic"/>
              </a:rPr>
              <a:t>,</a:t>
            </a:r>
            <a:r>
              <a:rPr sz="900" spc="159" dirty="0">
                <a:solidFill>
                  <a:srgbClr val="000000"/>
                </a:solidFill>
                <a:latin typeface="LUOGFN+NanumGothic"/>
                <a:cs typeface="LUOGFN+NanumGothic"/>
              </a:rPr>
              <a:t> </a:t>
            </a:r>
            <a:r>
              <a:rPr sz="900" dirty="0">
                <a:solidFill>
                  <a:srgbClr val="000000"/>
                </a:solidFill>
                <a:latin typeface="IHPDMS+NanumGothic"/>
                <a:cs typeface="IHPDMS+NanumGothic"/>
              </a:rPr>
              <a:t>상품</a:t>
            </a:r>
            <a:r>
              <a:rPr sz="900" dirty="0">
                <a:solidFill>
                  <a:srgbClr val="000000"/>
                </a:solidFill>
                <a:latin typeface="LUOGFN+NanumGothic"/>
                <a:cs typeface="LUOGFN+NanumGothic"/>
              </a:rPr>
              <a:t>,</a:t>
            </a:r>
            <a:r>
              <a:rPr sz="900" spc="159" dirty="0">
                <a:solidFill>
                  <a:srgbClr val="000000"/>
                </a:solidFill>
                <a:latin typeface="LUOGFN+NanumGothic"/>
                <a:cs typeface="LUOGFN+NanumGothic"/>
              </a:rPr>
              <a:t> </a:t>
            </a:r>
            <a:r>
              <a:rPr sz="900" dirty="0">
                <a:solidFill>
                  <a:srgbClr val="000000"/>
                </a:solidFill>
                <a:latin typeface="IHPDMS+NanumGothic"/>
                <a:cs typeface="IHPDMS+NanumGothic"/>
              </a:rPr>
              <a:t>회원</a:t>
            </a:r>
            <a:r>
              <a:rPr sz="900" dirty="0">
                <a:solidFill>
                  <a:srgbClr val="000000"/>
                </a:solidFill>
                <a:latin typeface="LUOGFN+NanumGothic"/>
                <a:cs typeface="LUOGFN+NanumGothic"/>
              </a:rPr>
              <a:t>,</a:t>
            </a:r>
            <a:r>
              <a:rPr sz="900" spc="159" dirty="0">
                <a:solidFill>
                  <a:srgbClr val="000000"/>
                </a:solidFill>
                <a:latin typeface="LUOGFN+NanumGothic"/>
                <a:cs typeface="LUOGFN+NanumGothic"/>
              </a:rPr>
              <a:t> </a:t>
            </a:r>
            <a:r>
              <a:rPr sz="900" dirty="0">
                <a:solidFill>
                  <a:srgbClr val="000000"/>
                </a:solidFill>
                <a:latin typeface="IHPDMS+NanumGothic"/>
                <a:cs typeface="IHPDMS+NanumGothic"/>
              </a:rPr>
              <a:t>관리자</a:t>
            </a:r>
            <a:r>
              <a:rPr sz="900" spc="20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900" dirty="0">
                <a:solidFill>
                  <a:srgbClr val="000000"/>
                </a:solidFill>
                <a:latin typeface="IHPDMS+NanumGothic"/>
                <a:cs typeface="IHPDMS+NanumGothic"/>
              </a:rPr>
              <a:t>기능</a:t>
            </a:r>
            <a:r>
              <a:rPr sz="900" spc="183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900" dirty="0">
                <a:solidFill>
                  <a:srgbClr val="000000"/>
                </a:solidFill>
                <a:latin typeface="IHPDMS+NanumGothic"/>
                <a:cs typeface="IHPDMS+NanumGothic"/>
              </a:rPr>
              <a:t>설명</a:t>
            </a:r>
            <a:r>
              <a:rPr sz="900" spc="19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900" dirty="0">
                <a:solidFill>
                  <a:srgbClr val="000000"/>
                </a:solidFill>
                <a:latin typeface="IHPDMS+NanumGothic"/>
                <a:cs typeface="IHPDMS+NanumGothic"/>
              </a:rPr>
              <a:t>추가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2693542" y="2539746"/>
            <a:ext cx="834313" cy="169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34"/>
              </a:lnSpc>
              <a:spcBef>
                <a:spcPts val="0"/>
              </a:spcBef>
              <a:spcAft>
                <a:spcPts val="0"/>
              </a:spcAft>
            </a:pPr>
            <a:r>
              <a:rPr sz="900" dirty="0">
                <a:solidFill>
                  <a:srgbClr val="000000"/>
                </a:solidFill>
                <a:latin typeface="LUOGFN+NanumGothic"/>
                <a:cs typeface="LUOGFN+NanumGothic"/>
              </a:rPr>
              <a:t>No</a:t>
            </a:r>
            <a:r>
              <a:rPr sz="900" spc="-10" dirty="0">
                <a:solidFill>
                  <a:srgbClr val="000000"/>
                </a:solidFill>
                <a:latin typeface="LUOGFN+NanumGothic"/>
                <a:cs typeface="LUOGFN+NanumGothic"/>
              </a:rPr>
              <a:t> </a:t>
            </a:r>
            <a:r>
              <a:rPr sz="900" dirty="0">
                <a:solidFill>
                  <a:srgbClr val="000000"/>
                </a:solidFill>
                <a:latin typeface="LUOGFN+NanumGothic"/>
                <a:cs typeface="LUOGFN+NanumGothic"/>
              </a:rPr>
              <a:t>4-1 ~</a:t>
            </a:r>
            <a:r>
              <a:rPr sz="900" spc="10" dirty="0">
                <a:solidFill>
                  <a:srgbClr val="000000"/>
                </a:solidFill>
                <a:latin typeface="LUOGFN+NanumGothic"/>
                <a:cs typeface="LUOGFN+NanumGothic"/>
              </a:rPr>
              <a:t> </a:t>
            </a:r>
            <a:r>
              <a:rPr sz="900" dirty="0">
                <a:solidFill>
                  <a:srgbClr val="000000"/>
                </a:solidFill>
                <a:latin typeface="LUOGFN+NanumGothic"/>
                <a:cs typeface="LUOGFN+NanumGothic"/>
              </a:rPr>
              <a:t>4-9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3594227" y="2539746"/>
            <a:ext cx="1121155" cy="169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34"/>
              </a:lnSpc>
              <a:spcBef>
                <a:spcPts val="0"/>
              </a:spcBef>
              <a:spcAft>
                <a:spcPts val="0"/>
              </a:spcAft>
            </a:pPr>
            <a:r>
              <a:rPr sz="900" dirty="0">
                <a:solidFill>
                  <a:srgbClr val="000000"/>
                </a:solidFill>
                <a:latin typeface="IHPDMS+NanumGothic"/>
                <a:cs typeface="IHPDMS+NanumGothic"/>
              </a:rPr>
              <a:t>고객센터</a:t>
            </a:r>
            <a:r>
              <a:rPr sz="900" spc="2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900" dirty="0">
                <a:solidFill>
                  <a:srgbClr val="000000"/>
                </a:solidFill>
                <a:latin typeface="IHPDMS+NanumGothic"/>
                <a:cs typeface="IHPDMS+NanumGothic"/>
              </a:rPr>
              <a:t>기능</a:t>
            </a:r>
            <a:r>
              <a:rPr sz="900" spc="208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900" dirty="0">
                <a:solidFill>
                  <a:srgbClr val="000000"/>
                </a:solidFill>
                <a:latin typeface="IHPDMS+NanumGothic"/>
                <a:cs typeface="IHPDMS+NanumGothic"/>
              </a:rPr>
              <a:t>추가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2693542" y="2777489"/>
            <a:ext cx="2692400" cy="40881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34"/>
              </a:lnSpc>
              <a:spcBef>
                <a:spcPts val="0"/>
              </a:spcBef>
              <a:spcAft>
                <a:spcPts val="0"/>
              </a:spcAft>
            </a:pPr>
            <a:r>
              <a:rPr sz="900" dirty="0">
                <a:solidFill>
                  <a:srgbClr val="000000"/>
                </a:solidFill>
                <a:latin typeface="LUOGFN+NanumGothic"/>
                <a:cs typeface="LUOGFN+NanumGothic"/>
              </a:rPr>
              <a:t>No</a:t>
            </a:r>
            <a:r>
              <a:rPr sz="900" spc="-10" dirty="0">
                <a:solidFill>
                  <a:srgbClr val="000000"/>
                </a:solidFill>
                <a:latin typeface="LUOGFN+NanumGothic"/>
                <a:cs typeface="LUOGFN+NanumGothic"/>
              </a:rPr>
              <a:t> </a:t>
            </a:r>
            <a:r>
              <a:rPr sz="900" dirty="0">
                <a:solidFill>
                  <a:srgbClr val="000000"/>
                </a:solidFill>
                <a:latin typeface="LUOGFN+NanumGothic"/>
                <a:cs typeface="LUOGFN+NanumGothic"/>
              </a:rPr>
              <a:t>5-5 ~</a:t>
            </a:r>
            <a:r>
              <a:rPr sz="900" spc="10" dirty="0">
                <a:solidFill>
                  <a:srgbClr val="000000"/>
                </a:solidFill>
                <a:latin typeface="LUOGFN+NanumGothic"/>
                <a:cs typeface="LUOGFN+NanumGothic"/>
              </a:rPr>
              <a:t> </a:t>
            </a:r>
            <a:r>
              <a:rPr sz="900" dirty="0">
                <a:solidFill>
                  <a:srgbClr val="000000"/>
                </a:solidFill>
                <a:latin typeface="LUOGFN+NanumGothic"/>
                <a:cs typeface="LUOGFN+NanumGothic"/>
              </a:rPr>
              <a:t>5-14</a:t>
            </a:r>
            <a:r>
              <a:rPr sz="900" spc="918" dirty="0">
                <a:solidFill>
                  <a:srgbClr val="000000"/>
                </a:solidFill>
                <a:latin typeface="LUOGFN+NanumGothic"/>
                <a:cs typeface="LUOGFN+NanumGothic"/>
              </a:rPr>
              <a:t> </a:t>
            </a:r>
            <a:r>
              <a:rPr sz="900" dirty="0">
                <a:solidFill>
                  <a:srgbClr val="000000"/>
                </a:solidFill>
                <a:latin typeface="IHPDMS+NanumGothic"/>
                <a:cs typeface="IHPDMS+NanumGothic"/>
              </a:rPr>
              <a:t>관리자</a:t>
            </a:r>
            <a:r>
              <a:rPr sz="900" spc="183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900" dirty="0">
                <a:solidFill>
                  <a:srgbClr val="000000"/>
                </a:solidFill>
                <a:latin typeface="IHPDMS+NanumGothic"/>
                <a:cs typeface="IHPDMS+NanumGothic"/>
              </a:rPr>
              <a:t>고객센터</a:t>
            </a:r>
            <a:r>
              <a:rPr sz="900" spc="202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900" dirty="0">
                <a:solidFill>
                  <a:srgbClr val="000000"/>
                </a:solidFill>
                <a:latin typeface="IHPDMS+NanumGothic"/>
                <a:cs typeface="IHPDMS+NanumGothic"/>
              </a:rPr>
              <a:t>추가</a:t>
            </a:r>
          </a:p>
          <a:p>
            <a:pPr marL="0" marR="0">
              <a:lnSpc>
                <a:spcPts val="1034"/>
              </a:lnSpc>
              <a:spcBef>
                <a:spcPts val="899"/>
              </a:spcBef>
              <a:spcAft>
                <a:spcPts val="0"/>
              </a:spcAft>
            </a:pPr>
            <a:r>
              <a:rPr sz="900" dirty="0">
                <a:solidFill>
                  <a:srgbClr val="000000"/>
                </a:solidFill>
                <a:latin typeface="LUOGFN+NanumGothic"/>
                <a:cs typeface="LUOGFN+NanumGothic"/>
              </a:rPr>
              <a:t>No</a:t>
            </a:r>
            <a:r>
              <a:rPr sz="900" spc="-10" dirty="0">
                <a:solidFill>
                  <a:srgbClr val="000000"/>
                </a:solidFill>
                <a:latin typeface="LUOGFN+NanumGothic"/>
                <a:cs typeface="LUOGFN+NanumGothic"/>
              </a:rPr>
              <a:t> </a:t>
            </a:r>
            <a:r>
              <a:rPr sz="900" dirty="0">
                <a:solidFill>
                  <a:srgbClr val="000000"/>
                </a:solidFill>
                <a:latin typeface="LUOGFN+NanumGothic"/>
                <a:cs typeface="LUOGFN+NanumGothic"/>
              </a:rPr>
              <a:t>5-15</a:t>
            </a:r>
            <a:r>
              <a:rPr sz="900" spc="3427" dirty="0">
                <a:solidFill>
                  <a:srgbClr val="000000"/>
                </a:solidFill>
                <a:latin typeface="LUOGFN+NanumGothic"/>
                <a:cs typeface="LUOGFN+NanumGothic"/>
              </a:rPr>
              <a:t> </a:t>
            </a:r>
            <a:r>
              <a:rPr sz="900" dirty="0">
                <a:solidFill>
                  <a:srgbClr val="000000"/>
                </a:solidFill>
                <a:latin typeface="IHPDMS+NanumGothic"/>
                <a:cs typeface="IHPDMS+NanumGothic"/>
              </a:rPr>
              <a:t>관리자</a:t>
            </a:r>
            <a:r>
              <a:rPr sz="900" spc="183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900" dirty="0">
                <a:solidFill>
                  <a:srgbClr val="000000"/>
                </a:solidFill>
                <a:latin typeface="IHPDMS+NanumGothic"/>
                <a:cs typeface="IHPDMS+NanumGothic"/>
              </a:rPr>
              <a:t>문의하기</a:t>
            </a:r>
            <a:r>
              <a:rPr sz="900" spc="198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900" dirty="0">
                <a:solidFill>
                  <a:srgbClr val="000000"/>
                </a:solidFill>
                <a:latin typeface="IHPDMS+NanumGothic"/>
                <a:cs typeface="IHPDMS+NanumGothic"/>
              </a:rPr>
              <a:t>답변</a:t>
            </a:r>
            <a:r>
              <a:rPr sz="900" spc="206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900" dirty="0">
                <a:solidFill>
                  <a:srgbClr val="000000"/>
                </a:solidFill>
                <a:latin typeface="LUOGFN+NanumGothic"/>
                <a:cs typeface="LUOGFN+NanumGothic"/>
              </a:rPr>
              <a:t>view</a:t>
            </a:r>
            <a:r>
              <a:rPr sz="900" spc="174" dirty="0">
                <a:solidFill>
                  <a:srgbClr val="000000"/>
                </a:solidFill>
                <a:latin typeface="LUOGFN+NanumGothic"/>
                <a:cs typeface="LUOGFN+NanumGothic"/>
              </a:rPr>
              <a:t> </a:t>
            </a:r>
            <a:r>
              <a:rPr sz="900" dirty="0">
                <a:solidFill>
                  <a:srgbClr val="000000"/>
                </a:solidFill>
                <a:latin typeface="IHPDMS+NanumGothic"/>
                <a:cs typeface="IHPDMS+NanumGothic"/>
              </a:rPr>
              <a:t>추가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1166164" y="3478362"/>
            <a:ext cx="2816878" cy="183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4.1.2)</a:t>
            </a:r>
            <a:r>
              <a:rPr sz="1000" spc="199" dirty="0">
                <a:solidFill>
                  <a:srgbClr val="000000"/>
                </a:solidFill>
                <a:latin typeface="LUOGFN+NanumGothic"/>
                <a:cs typeface="LUOGFN+NanumGothic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정보구조</a:t>
            </a: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(IA</a:t>
            </a:r>
            <a:r>
              <a:rPr sz="1000" spc="-10" dirty="0">
                <a:solidFill>
                  <a:srgbClr val="000000"/>
                </a:solidFill>
                <a:latin typeface="LUOGFN+NanumGothic"/>
                <a:cs typeface="LUOGFN+NanumGothic"/>
              </a:rPr>
              <a:t> </a:t>
            </a: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: Information Architecture)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4943221" y="3586333"/>
            <a:ext cx="212627" cy="2941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803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-</a:t>
            </a:r>
          </a:p>
          <a:p>
            <a:pPr marL="0" marR="0">
              <a:lnSpc>
                <a:spcPts val="803"/>
              </a:lnSpc>
              <a:spcBef>
                <a:spcPts val="407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-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5088001" y="3586333"/>
            <a:ext cx="1602105" cy="2941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803"/>
              </a:lnSpc>
              <a:spcBef>
                <a:spcPts val="0"/>
              </a:spcBef>
              <a:spcAft>
                <a:spcPts val="0"/>
              </a:spcAft>
            </a:pPr>
            <a:r>
              <a:rPr sz="800" spc="-11" dirty="0">
                <a:solidFill>
                  <a:srgbClr val="FFFFFF"/>
                </a:solidFill>
                <a:latin typeface="Dotum"/>
                <a:cs typeface="Dotum"/>
              </a:rPr>
              <a:t>프로젝트</a:t>
            </a:r>
            <a:r>
              <a:rPr sz="800" spc="18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14" dirty="0">
                <a:solidFill>
                  <a:srgbClr val="FFFFFF"/>
                </a:solidFill>
                <a:latin typeface="Dotum"/>
                <a:cs typeface="Dotum"/>
              </a:rPr>
              <a:t>구조에</a:t>
            </a:r>
            <a:r>
              <a:rPr sz="800" spc="192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Dotum"/>
                <a:cs typeface="Dotum"/>
              </a:rPr>
              <a:t>맞게</a:t>
            </a:r>
            <a:r>
              <a:rPr sz="800" spc="20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Dotum"/>
                <a:cs typeface="Dotum"/>
              </a:rPr>
              <a:t>작성하기</a:t>
            </a:r>
          </a:p>
          <a:p>
            <a:pPr marL="0" marR="0">
              <a:lnSpc>
                <a:spcPts val="803"/>
              </a:lnSpc>
              <a:spcBef>
                <a:spcPts val="407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아래</a:t>
            </a:r>
            <a:r>
              <a:rPr sz="800" spc="184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Dotum"/>
                <a:cs typeface="Dotum"/>
              </a:rPr>
              <a:t>내용</a:t>
            </a:r>
            <a:r>
              <a:rPr sz="800" spc="20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Dotum"/>
                <a:cs typeface="Dotum"/>
              </a:rPr>
              <a:t>참고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1467866" y="3965186"/>
            <a:ext cx="560233" cy="1739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69"/>
              </a:lnSpc>
              <a:spcBef>
                <a:spcPts val="0"/>
              </a:spcBef>
              <a:spcAft>
                <a:spcPts val="0"/>
              </a:spcAft>
            </a:pPr>
            <a:r>
              <a:rPr sz="800" b="1" dirty="0">
                <a:solidFill>
                  <a:srgbClr val="FFFFFF"/>
                </a:solidFill>
                <a:latin typeface="Malgun Gothic"/>
                <a:cs typeface="Malgun Gothic"/>
              </a:rPr>
              <a:t>Kmarket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2725547" y="3965186"/>
            <a:ext cx="368807" cy="12071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192" marR="0">
              <a:lnSpc>
                <a:spcPts val="1069"/>
              </a:lnSpc>
              <a:spcBef>
                <a:spcPts val="0"/>
              </a:spcBef>
              <a:spcAft>
                <a:spcPts val="0"/>
              </a:spcAft>
            </a:pPr>
            <a:r>
              <a:rPr sz="800" b="1" dirty="0">
                <a:solidFill>
                  <a:srgbClr val="FFFFFF"/>
                </a:solidFill>
                <a:latin typeface="Malgun Gothic"/>
                <a:cs typeface="Malgun Gothic"/>
              </a:rPr>
              <a:t>회원</a:t>
            </a:r>
          </a:p>
          <a:p>
            <a:pPr marL="0" marR="0">
              <a:lnSpc>
                <a:spcPts val="1069"/>
              </a:lnSpc>
              <a:spcBef>
                <a:spcPts val="7016"/>
              </a:spcBef>
              <a:spcAft>
                <a:spcPts val="0"/>
              </a:spcAft>
            </a:pPr>
            <a:r>
              <a:rPr sz="800" b="1" dirty="0">
                <a:solidFill>
                  <a:srgbClr val="FFFFFF"/>
                </a:solidFill>
                <a:latin typeface="Malgun Gothic"/>
                <a:cs typeface="Malgun Gothic"/>
              </a:rPr>
              <a:t>상품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3745103" y="3965186"/>
            <a:ext cx="458723" cy="4756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69"/>
              </a:lnSpc>
              <a:spcBef>
                <a:spcPts val="0"/>
              </a:spcBef>
              <a:spcAft>
                <a:spcPts val="0"/>
              </a:spcAft>
            </a:pPr>
            <a:r>
              <a:rPr sz="800" b="1" dirty="0">
                <a:solidFill>
                  <a:srgbClr val="000000"/>
                </a:solidFill>
                <a:latin typeface="Malgun Gothic"/>
                <a:cs typeface="Malgun Gothic"/>
              </a:rPr>
              <a:t>로그인</a:t>
            </a:r>
          </a:p>
          <a:p>
            <a:pPr marL="1523" marR="0">
              <a:lnSpc>
                <a:spcPts val="1069"/>
              </a:lnSpc>
              <a:spcBef>
                <a:spcPts val="1256"/>
              </a:spcBef>
              <a:spcAft>
                <a:spcPts val="0"/>
              </a:spcAft>
            </a:pPr>
            <a:r>
              <a:rPr sz="800" b="1" dirty="0">
                <a:solidFill>
                  <a:srgbClr val="000000"/>
                </a:solidFill>
                <a:latin typeface="Malgun Gothic"/>
                <a:cs typeface="Malgun Gothic"/>
              </a:rPr>
              <a:t>약관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3746627" y="4570214"/>
            <a:ext cx="560832" cy="1739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69"/>
              </a:lnSpc>
              <a:spcBef>
                <a:spcPts val="0"/>
              </a:spcBef>
              <a:spcAft>
                <a:spcPts val="0"/>
              </a:spcAft>
            </a:pPr>
            <a:r>
              <a:rPr sz="800" b="1" dirty="0">
                <a:solidFill>
                  <a:srgbClr val="000000"/>
                </a:solidFill>
                <a:latin typeface="Malgun Gothic"/>
                <a:cs typeface="Malgun Gothic"/>
              </a:rPr>
              <a:t>회원가입</a:t>
            </a:r>
          </a:p>
        </p:txBody>
      </p:sp>
      <p:sp>
        <p:nvSpPr>
          <p:cNvPr id="24" name="object 24"/>
          <p:cNvSpPr txBox="1"/>
          <p:nvPr/>
        </p:nvSpPr>
        <p:spPr>
          <a:xfrm>
            <a:off x="3739007" y="4998458"/>
            <a:ext cx="565403" cy="13826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69"/>
              </a:lnSpc>
              <a:spcBef>
                <a:spcPts val="0"/>
              </a:spcBef>
              <a:spcAft>
                <a:spcPts val="0"/>
              </a:spcAft>
            </a:pPr>
            <a:r>
              <a:rPr sz="800" b="1" dirty="0">
                <a:solidFill>
                  <a:srgbClr val="000000"/>
                </a:solidFill>
                <a:latin typeface="Malgun Gothic"/>
                <a:cs typeface="Malgun Gothic"/>
              </a:rPr>
              <a:t>상품목록</a:t>
            </a:r>
          </a:p>
          <a:p>
            <a:pPr marL="3047" marR="0">
              <a:lnSpc>
                <a:spcPts val="1069"/>
              </a:lnSpc>
              <a:spcBef>
                <a:spcPts val="1256"/>
              </a:spcBef>
              <a:spcAft>
                <a:spcPts val="0"/>
              </a:spcAft>
            </a:pPr>
            <a:r>
              <a:rPr sz="800" b="1" dirty="0">
                <a:solidFill>
                  <a:srgbClr val="000000"/>
                </a:solidFill>
                <a:latin typeface="Malgun Gothic"/>
                <a:cs typeface="Malgun Gothic"/>
              </a:rPr>
              <a:t>상품보기</a:t>
            </a:r>
          </a:p>
          <a:p>
            <a:pPr marL="3047" marR="0">
              <a:lnSpc>
                <a:spcPts val="1069"/>
              </a:lnSpc>
              <a:spcBef>
                <a:spcPts val="1320"/>
              </a:spcBef>
              <a:spcAft>
                <a:spcPts val="0"/>
              </a:spcAft>
            </a:pPr>
            <a:r>
              <a:rPr sz="800" b="1" dirty="0">
                <a:solidFill>
                  <a:srgbClr val="000000"/>
                </a:solidFill>
                <a:latin typeface="Malgun Gothic"/>
                <a:cs typeface="Malgun Gothic"/>
              </a:rPr>
              <a:t>장바구니</a:t>
            </a:r>
          </a:p>
          <a:p>
            <a:pPr marL="4571" marR="0">
              <a:lnSpc>
                <a:spcPts val="1069"/>
              </a:lnSpc>
              <a:spcBef>
                <a:spcPts val="1270"/>
              </a:spcBef>
              <a:spcAft>
                <a:spcPts val="0"/>
              </a:spcAft>
            </a:pPr>
            <a:r>
              <a:rPr sz="800" b="1" dirty="0">
                <a:solidFill>
                  <a:srgbClr val="000000"/>
                </a:solidFill>
                <a:latin typeface="Malgun Gothic"/>
                <a:cs typeface="Malgun Gothic"/>
              </a:rPr>
              <a:t>주문하기</a:t>
            </a:r>
          </a:p>
          <a:p>
            <a:pPr marL="0" marR="0">
              <a:lnSpc>
                <a:spcPts val="1069"/>
              </a:lnSpc>
              <a:spcBef>
                <a:spcPts val="1342"/>
              </a:spcBef>
              <a:spcAft>
                <a:spcPts val="0"/>
              </a:spcAft>
            </a:pPr>
            <a:r>
              <a:rPr sz="800" b="1" dirty="0">
                <a:solidFill>
                  <a:srgbClr val="000000"/>
                </a:solidFill>
                <a:latin typeface="Malgun Gothic"/>
                <a:cs typeface="Malgun Gothic"/>
              </a:rPr>
              <a:t>주문완료</a:t>
            </a:r>
          </a:p>
        </p:txBody>
      </p:sp>
      <p:sp>
        <p:nvSpPr>
          <p:cNvPr id="25" name="object 25"/>
          <p:cNvSpPr txBox="1"/>
          <p:nvPr/>
        </p:nvSpPr>
        <p:spPr>
          <a:xfrm>
            <a:off x="4996560" y="6359644"/>
            <a:ext cx="356616" cy="1739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69"/>
              </a:lnSpc>
              <a:spcBef>
                <a:spcPts val="0"/>
              </a:spcBef>
              <a:spcAft>
                <a:spcPts val="0"/>
              </a:spcAft>
            </a:pPr>
            <a:r>
              <a:rPr sz="800" b="1" dirty="0">
                <a:solidFill>
                  <a:srgbClr val="000000"/>
                </a:solidFill>
                <a:latin typeface="Malgun Gothic"/>
                <a:cs typeface="Malgun Gothic"/>
              </a:rPr>
              <a:t>목록</a:t>
            </a:r>
          </a:p>
        </p:txBody>
      </p:sp>
      <p:sp>
        <p:nvSpPr>
          <p:cNvPr id="26" name="object 26"/>
          <p:cNvSpPr txBox="1"/>
          <p:nvPr/>
        </p:nvSpPr>
        <p:spPr>
          <a:xfrm>
            <a:off x="2623439" y="6632440"/>
            <a:ext cx="560831" cy="1739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69"/>
              </a:lnSpc>
              <a:spcBef>
                <a:spcPts val="0"/>
              </a:spcBef>
              <a:spcAft>
                <a:spcPts val="0"/>
              </a:spcAft>
            </a:pPr>
            <a:r>
              <a:rPr sz="800" b="1" dirty="0">
                <a:solidFill>
                  <a:srgbClr val="FFFFFF"/>
                </a:solidFill>
                <a:latin typeface="Malgun Gothic"/>
                <a:cs typeface="Malgun Gothic"/>
              </a:rPr>
              <a:t>고객센터</a:t>
            </a:r>
          </a:p>
        </p:txBody>
      </p:sp>
      <p:sp>
        <p:nvSpPr>
          <p:cNvPr id="27" name="object 27"/>
          <p:cNvSpPr txBox="1"/>
          <p:nvPr/>
        </p:nvSpPr>
        <p:spPr>
          <a:xfrm>
            <a:off x="3746627" y="6633964"/>
            <a:ext cx="560832" cy="1739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69"/>
              </a:lnSpc>
              <a:spcBef>
                <a:spcPts val="0"/>
              </a:spcBef>
              <a:spcAft>
                <a:spcPts val="0"/>
              </a:spcAft>
            </a:pPr>
            <a:r>
              <a:rPr sz="800" b="1" dirty="0">
                <a:solidFill>
                  <a:srgbClr val="000000"/>
                </a:solidFill>
                <a:latin typeface="Malgun Gothic"/>
                <a:cs typeface="Malgun Gothic"/>
              </a:rPr>
              <a:t>공지사항</a:t>
            </a:r>
          </a:p>
        </p:txBody>
      </p:sp>
      <p:sp>
        <p:nvSpPr>
          <p:cNvPr id="28" name="object 28"/>
          <p:cNvSpPr txBox="1"/>
          <p:nvPr/>
        </p:nvSpPr>
        <p:spPr>
          <a:xfrm>
            <a:off x="4996560" y="6632440"/>
            <a:ext cx="356616" cy="1739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69"/>
              </a:lnSpc>
              <a:spcBef>
                <a:spcPts val="0"/>
              </a:spcBef>
              <a:spcAft>
                <a:spcPts val="0"/>
              </a:spcAft>
            </a:pPr>
            <a:r>
              <a:rPr sz="800" b="1" dirty="0">
                <a:solidFill>
                  <a:srgbClr val="000000"/>
                </a:solidFill>
                <a:latin typeface="Malgun Gothic"/>
                <a:cs typeface="Malgun Gothic"/>
              </a:rPr>
              <a:t>보기</a:t>
            </a:r>
          </a:p>
        </p:txBody>
      </p:sp>
      <p:sp>
        <p:nvSpPr>
          <p:cNvPr id="29" name="object 29"/>
          <p:cNvSpPr txBox="1"/>
          <p:nvPr/>
        </p:nvSpPr>
        <p:spPr>
          <a:xfrm>
            <a:off x="3742054" y="6995152"/>
            <a:ext cx="765048" cy="1739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69"/>
              </a:lnSpc>
              <a:spcBef>
                <a:spcPts val="0"/>
              </a:spcBef>
              <a:spcAft>
                <a:spcPts val="0"/>
              </a:spcAft>
            </a:pPr>
            <a:r>
              <a:rPr sz="800" b="1" dirty="0">
                <a:solidFill>
                  <a:srgbClr val="000000"/>
                </a:solidFill>
                <a:latin typeface="Malgun Gothic"/>
                <a:cs typeface="Malgun Gothic"/>
              </a:rPr>
              <a:t>자주묻는질문</a:t>
            </a:r>
          </a:p>
        </p:txBody>
      </p:sp>
      <p:sp>
        <p:nvSpPr>
          <p:cNvPr id="30" name="object 30"/>
          <p:cNvSpPr txBox="1"/>
          <p:nvPr/>
        </p:nvSpPr>
        <p:spPr>
          <a:xfrm>
            <a:off x="4988940" y="6996677"/>
            <a:ext cx="356616" cy="4680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69"/>
              </a:lnSpc>
              <a:spcBef>
                <a:spcPts val="0"/>
              </a:spcBef>
              <a:spcAft>
                <a:spcPts val="0"/>
              </a:spcAft>
            </a:pPr>
            <a:r>
              <a:rPr sz="800" b="1" dirty="0">
                <a:solidFill>
                  <a:srgbClr val="000000"/>
                </a:solidFill>
                <a:latin typeface="Malgun Gothic"/>
                <a:cs typeface="Malgun Gothic"/>
              </a:rPr>
              <a:t>목록</a:t>
            </a:r>
          </a:p>
          <a:p>
            <a:pPr marL="0" marR="0">
              <a:lnSpc>
                <a:spcPts val="1069"/>
              </a:lnSpc>
              <a:spcBef>
                <a:spcPts val="1246"/>
              </a:spcBef>
              <a:spcAft>
                <a:spcPts val="0"/>
              </a:spcAft>
            </a:pPr>
            <a:r>
              <a:rPr sz="800" b="1" dirty="0">
                <a:solidFill>
                  <a:srgbClr val="000000"/>
                </a:solidFill>
                <a:latin typeface="Malgun Gothic"/>
                <a:cs typeface="Malgun Gothic"/>
              </a:rPr>
              <a:t>보기</a:t>
            </a:r>
          </a:p>
        </p:txBody>
      </p:sp>
      <p:sp>
        <p:nvSpPr>
          <p:cNvPr id="31" name="object 31"/>
          <p:cNvSpPr txBox="1"/>
          <p:nvPr/>
        </p:nvSpPr>
        <p:spPr>
          <a:xfrm>
            <a:off x="3746627" y="7655045"/>
            <a:ext cx="563879" cy="4836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47" marR="0">
              <a:lnSpc>
                <a:spcPts val="1069"/>
              </a:lnSpc>
              <a:spcBef>
                <a:spcPts val="0"/>
              </a:spcBef>
              <a:spcAft>
                <a:spcPts val="0"/>
              </a:spcAft>
            </a:pPr>
            <a:r>
              <a:rPr sz="800" b="1" dirty="0">
                <a:solidFill>
                  <a:srgbClr val="000000"/>
                </a:solidFill>
                <a:latin typeface="Malgun Gothic"/>
                <a:cs typeface="Malgun Gothic"/>
              </a:rPr>
              <a:t>문의하기</a:t>
            </a:r>
          </a:p>
          <a:p>
            <a:pPr marL="0" marR="0">
              <a:lnSpc>
                <a:spcPts val="1069"/>
              </a:lnSpc>
              <a:spcBef>
                <a:spcPts val="1319"/>
              </a:spcBef>
              <a:spcAft>
                <a:spcPts val="0"/>
              </a:spcAft>
            </a:pPr>
            <a:r>
              <a:rPr sz="800" b="1" dirty="0">
                <a:solidFill>
                  <a:srgbClr val="000000"/>
                </a:solidFill>
                <a:latin typeface="Malgun Gothic"/>
                <a:cs typeface="Malgun Gothic"/>
              </a:rPr>
              <a:t>메인</a:t>
            </a:r>
          </a:p>
        </p:txBody>
      </p:sp>
      <p:sp>
        <p:nvSpPr>
          <p:cNvPr id="32" name="object 32"/>
          <p:cNvSpPr txBox="1"/>
          <p:nvPr/>
        </p:nvSpPr>
        <p:spPr>
          <a:xfrm>
            <a:off x="4996560" y="7645640"/>
            <a:ext cx="361188" cy="7823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69"/>
              </a:lnSpc>
              <a:spcBef>
                <a:spcPts val="0"/>
              </a:spcBef>
              <a:spcAft>
                <a:spcPts val="0"/>
              </a:spcAft>
            </a:pPr>
            <a:r>
              <a:rPr sz="800" b="1" dirty="0">
                <a:solidFill>
                  <a:srgbClr val="000000"/>
                </a:solidFill>
                <a:latin typeface="Malgun Gothic"/>
                <a:cs typeface="Malgun Gothic"/>
              </a:rPr>
              <a:t>목록</a:t>
            </a:r>
          </a:p>
          <a:p>
            <a:pPr marL="4572" marR="0">
              <a:lnSpc>
                <a:spcPts val="1069"/>
              </a:lnSpc>
              <a:spcBef>
                <a:spcPts val="1345"/>
              </a:spcBef>
              <a:spcAft>
                <a:spcPts val="0"/>
              </a:spcAft>
            </a:pPr>
            <a:r>
              <a:rPr sz="800" b="1" dirty="0">
                <a:solidFill>
                  <a:srgbClr val="000000"/>
                </a:solidFill>
                <a:latin typeface="Malgun Gothic"/>
                <a:cs typeface="Malgun Gothic"/>
              </a:rPr>
              <a:t>보기</a:t>
            </a:r>
          </a:p>
          <a:p>
            <a:pPr marL="4572" marR="0">
              <a:lnSpc>
                <a:spcPts val="1069"/>
              </a:lnSpc>
              <a:spcBef>
                <a:spcPts val="1306"/>
              </a:spcBef>
              <a:spcAft>
                <a:spcPts val="0"/>
              </a:spcAft>
            </a:pPr>
            <a:r>
              <a:rPr sz="800" b="1" dirty="0">
                <a:solidFill>
                  <a:srgbClr val="000000"/>
                </a:solidFill>
                <a:latin typeface="Malgun Gothic"/>
                <a:cs typeface="Malgun Gothic"/>
              </a:rPr>
              <a:t>쓰기</a:t>
            </a:r>
          </a:p>
        </p:txBody>
      </p:sp>
      <p:sp>
        <p:nvSpPr>
          <p:cNvPr id="33" name="object 33"/>
          <p:cNvSpPr txBox="1"/>
          <p:nvPr/>
        </p:nvSpPr>
        <p:spPr>
          <a:xfrm>
            <a:off x="2723134" y="9119433"/>
            <a:ext cx="356615" cy="1739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69"/>
              </a:lnSpc>
              <a:spcBef>
                <a:spcPts val="0"/>
              </a:spcBef>
              <a:spcAft>
                <a:spcPts val="0"/>
              </a:spcAft>
            </a:pPr>
            <a:r>
              <a:rPr sz="800" b="1" dirty="0">
                <a:solidFill>
                  <a:srgbClr val="000000"/>
                </a:solidFill>
                <a:latin typeface="Malgun Gothic"/>
                <a:cs typeface="Malgun Gothic"/>
              </a:rPr>
              <a:t>메인</a:t>
            </a:r>
          </a:p>
        </p:txBody>
      </p:sp>
      <p:sp>
        <p:nvSpPr>
          <p:cNvPr id="37" name="object 26"/>
          <p:cNvSpPr txBox="1"/>
          <p:nvPr/>
        </p:nvSpPr>
        <p:spPr>
          <a:xfrm>
            <a:off x="2682504" y="8608268"/>
            <a:ext cx="560831" cy="1281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69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800" b="1" dirty="0" smtClean="0">
                <a:solidFill>
                  <a:srgbClr val="FFFFFF"/>
                </a:solidFill>
                <a:latin typeface="Malgun Gothic"/>
                <a:cs typeface="Malgun Gothic"/>
              </a:rPr>
              <a:t>관리자</a:t>
            </a:r>
            <a:endParaRPr sz="800" b="1" dirty="0">
              <a:solidFill>
                <a:srgbClr val="FFFFFF"/>
              </a:solidFill>
              <a:latin typeface="Malgun Gothic"/>
              <a:cs typeface="Malgun Gothic"/>
            </a:endParaRPr>
          </a:p>
        </p:txBody>
      </p:sp>
      <p:sp>
        <p:nvSpPr>
          <p:cNvPr id="39" name="object 31"/>
          <p:cNvSpPr txBox="1"/>
          <p:nvPr/>
        </p:nvSpPr>
        <p:spPr>
          <a:xfrm>
            <a:off x="3749470" y="8624692"/>
            <a:ext cx="563879" cy="410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47" marR="0">
              <a:lnSpc>
                <a:spcPts val="1069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800" b="1" dirty="0" smtClean="0">
                <a:solidFill>
                  <a:srgbClr val="000000"/>
                </a:solidFill>
                <a:latin typeface="Malgun Gothic"/>
                <a:cs typeface="Malgun Gothic"/>
              </a:rPr>
              <a:t>상품</a:t>
            </a:r>
            <a:endParaRPr lang="en-US" altLang="ko-KR" sz="800" b="1" dirty="0" smtClean="0">
              <a:solidFill>
                <a:srgbClr val="000000"/>
              </a:solidFill>
              <a:latin typeface="Malgun Gothic"/>
              <a:cs typeface="Malgun Gothic"/>
            </a:endParaRPr>
          </a:p>
          <a:p>
            <a:pPr marL="3047" marR="0">
              <a:lnSpc>
                <a:spcPts val="1069"/>
              </a:lnSpc>
              <a:spcBef>
                <a:spcPts val="0"/>
              </a:spcBef>
              <a:spcAft>
                <a:spcPts val="0"/>
              </a:spcAft>
            </a:pPr>
            <a:endParaRPr lang="en-US" sz="800" b="1" dirty="0">
              <a:solidFill>
                <a:srgbClr val="000000"/>
              </a:solidFill>
              <a:latin typeface="Malgun Gothic"/>
              <a:cs typeface="Malgun Gothic"/>
            </a:endParaRPr>
          </a:p>
          <a:p>
            <a:pPr marL="3047" marR="0">
              <a:lnSpc>
                <a:spcPts val="1069"/>
              </a:lnSpc>
              <a:spcBef>
                <a:spcPts val="0"/>
              </a:spcBef>
              <a:spcAft>
                <a:spcPts val="0"/>
              </a:spcAft>
            </a:pPr>
            <a:r>
              <a:rPr sz="800" b="1" dirty="0" err="1" smtClean="0">
                <a:solidFill>
                  <a:srgbClr val="000000"/>
                </a:solidFill>
                <a:latin typeface="Malgun Gothic"/>
                <a:cs typeface="Malgun Gothic"/>
              </a:rPr>
              <a:t>메인</a:t>
            </a:r>
            <a:endParaRPr sz="800" b="1" dirty="0">
              <a:solidFill>
                <a:srgbClr val="000000"/>
              </a:solidFill>
              <a:latin typeface="Malgun Gothic"/>
              <a:cs typeface="Malgun Gothic"/>
            </a:endParaRPr>
          </a:p>
        </p:txBody>
      </p:sp>
      <p:sp>
        <p:nvSpPr>
          <p:cNvPr id="40" name="object 30"/>
          <p:cNvSpPr txBox="1"/>
          <p:nvPr/>
        </p:nvSpPr>
        <p:spPr>
          <a:xfrm>
            <a:off x="5003778" y="8616010"/>
            <a:ext cx="356616" cy="43601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69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800" b="1" dirty="0" smtClean="0">
                <a:solidFill>
                  <a:srgbClr val="000000"/>
                </a:solidFill>
                <a:latin typeface="Malgun Gothic"/>
                <a:cs typeface="Malgun Gothic"/>
              </a:rPr>
              <a:t>관리</a:t>
            </a:r>
            <a:endParaRPr sz="800" b="1" dirty="0">
              <a:solidFill>
                <a:srgbClr val="000000"/>
              </a:solidFill>
              <a:latin typeface="Malgun Gothic"/>
              <a:cs typeface="Malgun Gothic"/>
            </a:endParaRPr>
          </a:p>
          <a:p>
            <a:pPr marL="0" marR="0">
              <a:lnSpc>
                <a:spcPts val="1069"/>
              </a:lnSpc>
              <a:spcBef>
                <a:spcPts val="1246"/>
              </a:spcBef>
              <a:spcAft>
                <a:spcPts val="0"/>
              </a:spcAft>
            </a:pPr>
            <a:r>
              <a:rPr lang="ko-KR" altLang="en-US" sz="800" b="1" dirty="0" smtClean="0">
                <a:solidFill>
                  <a:srgbClr val="000000"/>
                </a:solidFill>
                <a:latin typeface="Malgun Gothic"/>
                <a:cs typeface="Malgun Gothic"/>
              </a:rPr>
              <a:t>등록</a:t>
            </a:r>
            <a:endParaRPr sz="800" b="1" dirty="0">
              <a:solidFill>
                <a:srgbClr val="000000"/>
              </a:solidFill>
              <a:latin typeface="Malgun Gothic"/>
              <a:cs typeface="Malgun Gothic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/>
          <p:nvPr/>
        </p:nvSpPr>
        <p:spPr>
          <a:xfrm>
            <a:off x="1041196" y="1091397"/>
            <a:ext cx="1827641" cy="183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2)</a:t>
            </a:r>
            <a:r>
              <a:rPr sz="1000" spc="190" dirty="0">
                <a:solidFill>
                  <a:srgbClr val="000000"/>
                </a:solidFill>
                <a:latin typeface="LUOGFN+NanumGothic"/>
                <a:cs typeface="LUOGFN+NanumGothic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데이터베이스</a:t>
            </a:r>
            <a:r>
              <a:rPr sz="1000" spc="2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구현</a:t>
            </a:r>
            <a:r>
              <a:rPr sz="1000" spc="20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및</a:t>
            </a:r>
            <a:r>
              <a:rPr sz="1000" spc="228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설계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166164" y="1310853"/>
            <a:ext cx="785225" cy="183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4.2.1) ERD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914" y="1811958"/>
            <a:ext cx="6056188" cy="577574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1166164" y="1091397"/>
            <a:ext cx="1280032" cy="183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4.2.2)</a:t>
            </a:r>
            <a:r>
              <a:rPr sz="1000" spc="199" dirty="0">
                <a:solidFill>
                  <a:srgbClr val="000000"/>
                </a:solidFill>
                <a:latin typeface="LUOGFN+NanumGothic"/>
                <a:cs typeface="LUOGFN+NanumGothic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테이블명세서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166164" y="1310853"/>
            <a:ext cx="807699" cy="183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테이블</a:t>
            </a:r>
            <a:r>
              <a:rPr sz="1000" spc="22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목록</a:t>
            </a:r>
          </a:p>
        </p:txBody>
      </p:sp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1853209"/>
              </p:ext>
            </p:extLst>
          </p:nvPr>
        </p:nvGraphicFramePr>
        <p:xfrm>
          <a:off x="897930" y="2171998"/>
          <a:ext cx="5638800" cy="3867150"/>
        </p:xfrm>
        <a:graphic>
          <a:graphicData uri="http://schemas.openxmlformats.org/drawingml/2006/table">
            <a:tbl>
              <a:tblPr/>
              <a:tblGrid>
                <a:gridCol w="444723">
                  <a:extLst>
                    <a:ext uri="{9D8B030D-6E8A-4147-A177-3AD203B41FA5}">
                      <a16:colId xmlns:a16="http://schemas.microsoft.com/office/drawing/2014/main" val="3398946397"/>
                    </a:ext>
                  </a:extLst>
                </a:gridCol>
                <a:gridCol w="1466735">
                  <a:extLst>
                    <a:ext uri="{9D8B030D-6E8A-4147-A177-3AD203B41FA5}">
                      <a16:colId xmlns:a16="http://schemas.microsoft.com/office/drawing/2014/main" val="3893163741"/>
                    </a:ext>
                  </a:extLst>
                </a:gridCol>
                <a:gridCol w="2093046">
                  <a:extLst>
                    <a:ext uri="{9D8B030D-6E8A-4147-A177-3AD203B41FA5}">
                      <a16:colId xmlns:a16="http://schemas.microsoft.com/office/drawing/2014/main" val="3127789149"/>
                    </a:ext>
                  </a:extLst>
                </a:gridCol>
                <a:gridCol w="1634296">
                  <a:extLst>
                    <a:ext uri="{9D8B030D-6E8A-4147-A177-3AD203B41FA5}">
                      <a16:colId xmlns:a16="http://schemas.microsoft.com/office/drawing/2014/main" val="3419335663"/>
                    </a:ext>
                  </a:extLst>
                </a:gridCol>
              </a:tblGrid>
              <a:tr h="27622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No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테이블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설명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비고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9018730"/>
                  </a:ext>
                </a:extLst>
              </a:tr>
              <a:tr h="2762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km_cs_faq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고객센터 자주묻는질문 테이블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6913564"/>
                  </a:ext>
                </a:extLst>
              </a:tr>
              <a:tr h="2762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km_cs_notice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고객센터 공지사항 테이블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26076957"/>
                  </a:ext>
                </a:extLst>
              </a:tr>
              <a:tr h="2762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km_cs_qna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고객센터 문의하기 테이블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6660730"/>
                  </a:ext>
                </a:extLst>
              </a:tr>
              <a:tr h="2762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4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km_member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회원 테이블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5429445"/>
                  </a:ext>
                </a:extLst>
              </a:tr>
              <a:tr h="2762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5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km_member_point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회원 </a:t>
                      </a:r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적립포인트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테이블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9165392"/>
                  </a:ext>
                </a:extLst>
              </a:tr>
              <a:tr h="2762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6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km_member_terms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약관 테이블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1782428"/>
                  </a:ext>
                </a:extLst>
              </a:tr>
              <a:tr h="2762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7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km_product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상품 테이블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9296947"/>
                  </a:ext>
                </a:extLst>
              </a:tr>
              <a:tr h="2762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8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km_product_cart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장바구니 테이블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80158127"/>
                  </a:ext>
                </a:extLst>
              </a:tr>
              <a:tr h="2762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9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km_product_cate1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차 상품 카테고리 테이블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0980166"/>
                  </a:ext>
                </a:extLst>
              </a:tr>
              <a:tr h="2762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10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km_product_cate2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차 상품 카테고리 테이블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35806081"/>
                  </a:ext>
                </a:extLst>
              </a:tr>
              <a:tr h="2762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11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km_product_order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주문 테이블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0963234"/>
                  </a:ext>
                </a:extLst>
              </a:tr>
              <a:tr h="2762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12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km_product_order_item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주문 상세 아이템 테이블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87206601"/>
                  </a:ext>
                </a:extLst>
              </a:tr>
              <a:tr h="2762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13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km_product_review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상품 리뷰 테이블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21765934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object 6"/>
          <p:cNvSpPr txBox="1"/>
          <p:nvPr/>
        </p:nvSpPr>
        <p:spPr>
          <a:xfrm>
            <a:off x="1166164" y="1310853"/>
            <a:ext cx="807699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 dirty="0" err="1" smtClean="0">
                <a:solidFill>
                  <a:srgbClr val="000000"/>
                </a:solidFill>
                <a:latin typeface="+mn-ea"/>
                <a:cs typeface="IHPDMS+NanumGothic"/>
              </a:rPr>
              <a:t>km_cs_qna</a:t>
            </a:r>
            <a:endParaRPr sz="1000" dirty="0">
              <a:solidFill>
                <a:srgbClr val="000000"/>
              </a:solidFill>
              <a:latin typeface="+mn-ea"/>
              <a:cs typeface="IHPDMS+NanumGothic"/>
            </a:endParaRPr>
          </a:p>
        </p:txBody>
      </p:sp>
      <p:graphicFrame>
        <p:nvGraphicFramePr>
          <p:cNvPr id="75" name="표 7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421891"/>
              </p:ext>
            </p:extLst>
          </p:nvPr>
        </p:nvGraphicFramePr>
        <p:xfrm>
          <a:off x="753914" y="1653927"/>
          <a:ext cx="6057900" cy="2486025"/>
        </p:xfrm>
        <a:graphic>
          <a:graphicData uri="http://schemas.openxmlformats.org/drawingml/2006/table">
            <a:tbl>
              <a:tblPr/>
              <a:tblGrid>
                <a:gridCol w="520700">
                  <a:extLst>
                    <a:ext uri="{9D8B030D-6E8A-4147-A177-3AD203B41FA5}">
                      <a16:colId xmlns:a16="http://schemas.microsoft.com/office/drawing/2014/main" val="2478963823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444939702"/>
                    </a:ext>
                  </a:extLst>
                </a:gridCol>
                <a:gridCol w="965200">
                  <a:extLst>
                    <a:ext uri="{9D8B030D-6E8A-4147-A177-3AD203B41FA5}">
                      <a16:colId xmlns:a16="http://schemas.microsoft.com/office/drawing/2014/main" val="2340043452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4092545372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018167449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3356310706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169711027"/>
                    </a:ext>
                  </a:extLst>
                </a:gridCol>
              </a:tblGrid>
              <a:tr h="27622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물리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논리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데이터형식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설명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기본값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키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811255"/>
                  </a:ext>
                </a:extLst>
              </a:tr>
              <a:tr h="276225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no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글번호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INT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AUTO_INCREMENT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PK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7139114"/>
                  </a:ext>
                </a:extLst>
              </a:tr>
              <a:tr h="276225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title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글제목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VARCHAR(255)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NOT NULL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9036641"/>
                  </a:ext>
                </a:extLst>
              </a:tr>
              <a:tr h="276225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content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글내용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TEXT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NOT NULL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650780"/>
                  </a:ext>
                </a:extLst>
              </a:tr>
              <a:tr h="276225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uid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회원아이디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VARCHAR(20)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NOT NULL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68124648"/>
                  </a:ext>
                </a:extLst>
              </a:tr>
              <a:tr h="276225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regip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작성 </a:t>
                      </a: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ip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VARCHAR(100)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NOT NULL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5474019"/>
                  </a:ext>
                </a:extLst>
              </a:tr>
              <a:tr h="276225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rdate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작성일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DATETIME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35461268"/>
                  </a:ext>
                </a:extLst>
              </a:tr>
              <a:tr h="276225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cate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카테고리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VARCHAR(20)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NOT NULL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79290023"/>
                  </a:ext>
                </a:extLst>
              </a:tr>
              <a:tr h="276225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hit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조회수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INT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70584623"/>
                  </a:ext>
                </a:extLst>
              </a:tr>
            </a:tbl>
          </a:graphicData>
        </a:graphic>
      </p:graphicFrame>
      <p:graphicFrame>
        <p:nvGraphicFramePr>
          <p:cNvPr id="76" name="표 7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042663"/>
              </p:ext>
            </p:extLst>
          </p:nvPr>
        </p:nvGraphicFramePr>
        <p:xfrm>
          <a:off x="753914" y="5628382"/>
          <a:ext cx="6057900" cy="2762250"/>
        </p:xfrm>
        <a:graphic>
          <a:graphicData uri="http://schemas.openxmlformats.org/drawingml/2006/table">
            <a:tbl>
              <a:tblPr/>
              <a:tblGrid>
                <a:gridCol w="520700">
                  <a:extLst>
                    <a:ext uri="{9D8B030D-6E8A-4147-A177-3AD203B41FA5}">
                      <a16:colId xmlns:a16="http://schemas.microsoft.com/office/drawing/2014/main" val="1675559188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3710093467"/>
                    </a:ext>
                  </a:extLst>
                </a:gridCol>
                <a:gridCol w="965200">
                  <a:extLst>
                    <a:ext uri="{9D8B030D-6E8A-4147-A177-3AD203B41FA5}">
                      <a16:colId xmlns:a16="http://schemas.microsoft.com/office/drawing/2014/main" val="1282661334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3428363107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497048942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1213783170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56824380"/>
                    </a:ext>
                  </a:extLst>
                </a:gridCol>
              </a:tblGrid>
              <a:tr h="27622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물리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논리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데이터형식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설명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기본값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키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2657835"/>
                  </a:ext>
                </a:extLst>
              </a:tr>
              <a:tr h="276225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no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글번호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INT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AUTO_INCREMENT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PK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8146828"/>
                  </a:ext>
                </a:extLst>
              </a:tr>
              <a:tr h="276225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title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글제목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VARCHAR(255)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NOT NULL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4579978"/>
                  </a:ext>
                </a:extLst>
              </a:tr>
              <a:tr h="276225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content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글내용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TEXT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NOT NULL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7237119"/>
                  </a:ext>
                </a:extLst>
              </a:tr>
              <a:tr h="276225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uid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회원아이디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VARCHAR(20)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NOT NULL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13239057"/>
                  </a:ext>
                </a:extLst>
              </a:tr>
              <a:tr h="276225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regip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작성 </a:t>
                      </a: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ip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VARCHAR(100)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NOT NULL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18707965"/>
                  </a:ext>
                </a:extLst>
              </a:tr>
              <a:tr h="276225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rdate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작성일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DATETIME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8501708"/>
                  </a:ext>
                </a:extLst>
              </a:tr>
              <a:tr h="276225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cate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차 카테고리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VARCHAR(20)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NOT NULL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2317543"/>
                  </a:ext>
                </a:extLst>
              </a:tr>
              <a:tr h="276225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cate2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차 카테고리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VARCHAR(20)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9434949"/>
                  </a:ext>
                </a:extLst>
              </a:tr>
              <a:tr h="276225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hit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조회수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INT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79532676"/>
                  </a:ext>
                </a:extLst>
              </a:tr>
            </a:tbl>
          </a:graphicData>
        </a:graphic>
      </p:graphicFrame>
      <p:sp>
        <p:nvSpPr>
          <p:cNvPr id="77" name="object 6"/>
          <p:cNvSpPr txBox="1"/>
          <p:nvPr/>
        </p:nvSpPr>
        <p:spPr>
          <a:xfrm>
            <a:off x="1166164" y="5268342"/>
            <a:ext cx="807699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 dirty="0" err="1" smtClean="0">
                <a:solidFill>
                  <a:srgbClr val="000000"/>
                </a:solidFill>
                <a:latin typeface="+mn-ea"/>
                <a:cs typeface="IHPDMS+NanumGothic"/>
              </a:rPr>
              <a:t>km_cs_faq</a:t>
            </a:r>
            <a:endParaRPr sz="1000" dirty="0">
              <a:solidFill>
                <a:srgbClr val="000000"/>
              </a:solidFill>
              <a:latin typeface="+mn-ea"/>
              <a:cs typeface="IHPDMS+NanumGothic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object 6"/>
          <p:cNvSpPr txBox="1"/>
          <p:nvPr/>
        </p:nvSpPr>
        <p:spPr>
          <a:xfrm>
            <a:off x="1166164" y="1310853"/>
            <a:ext cx="807699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 dirty="0" err="1" smtClean="0">
                <a:solidFill>
                  <a:srgbClr val="000000"/>
                </a:solidFill>
                <a:latin typeface="+mn-ea"/>
                <a:cs typeface="IHPDMS+NanumGothic"/>
              </a:rPr>
              <a:t>km_cs_notice</a:t>
            </a:r>
            <a:endParaRPr sz="1000" dirty="0">
              <a:solidFill>
                <a:srgbClr val="000000"/>
              </a:solidFill>
              <a:latin typeface="+mn-ea"/>
              <a:cs typeface="IHPDMS+NanumGothic"/>
            </a:endParaRPr>
          </a:p>
        </p:txBody>
      </p:sp>
      <p:sp>
        <p:nvSpPr>
          <p:cNvPr id="77" name="object 6"/>
          <p:cNvSpPr txBox="1"/>
          <p:nvPr/>
        </p:nvSpPr>
        <p:spPr>
          <a:xfrm>
            <a:off x="1166164" y="4385606"/>
            <a:ext cx="807699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 dirty="0" err="1" smtClean="0">
                <a:solidFill>
                  <a:srgbClr val="000000"/>
                </a:solidFill>
                <a:latin typeface="+mn-ea"/>
                <a:cs typeface="IHPDMS+NanumGothic"/>
              </a:rPr>
              <a:t>Km_member</a:t>
            </a:r>
            <a:endParaRPr sz="1000" dirty="0">
              <a:solidFill>
                <a:srgbClr val="000000"/>
              </a:solidFill>
              <a:latin typeface="+mn-ea"/>
              <a:cs typeface="IHPDMS+NanumGothic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2154733"/>
              </p:ext>
            </p:extLst>
          </p:nvPr>
        </p:nvGraphicFramePr>
        <p:xfrm>
          <a:off x="753914" y="1653927"/>
          <a:ext cx="6057900" cy="2486025"/>
        </p:xfrm>
        <a:graphic>
          <a:graphicData uri="http://schemas.openxmlformats.org/drawingml/2006/table">
            <a:tbl>
              <a:tblPr/>
              <a:tblGrid>
                <a:gridCol w="520700">
                  <a:extLst>
                    <a:ext uri="{9D8B030D-6E8A-4147-A177-3AD203B41FA5}">
                      <a16:colId xmlns:a16="http://schemas.microsoft.com/office/drawing/2014/main" val="2478963823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444939702"/>
                    </a:ext>
                  </a:extLst>
                </a:gridCol>
                <a:gridCol w="965200">
                  <a:extLst>
                    <a:ext uri="{9D8B030D-6E8A-4147-A177-3AD203B41FA5}">
                      <a16:colId xmlns:a16="http://schemas.microsoft.com/office/drawing/2014/main" val="2340043452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4092545372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018167449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3356310706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169711027"/>
                    </a:ext>
                  </a:extLst>
                </a:gridCol>
              </a:tblGrid>
              <a:tr h="27622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물리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논리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데이터형식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설명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기본값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키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811255"/>
                  </a:ext>
                </a:extLst>
              </a:tr>
              <a:tr h="276225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no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글번호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INT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AUTO_INCREMENT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PK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7139114"/>
                  </a:ext>
                </a:extLst>
              </a:tr>
              <a:tr h="276225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title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글제목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VARCHAR(255)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NOT NULL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9036641"/>
                  </a:ext>
                </a:extLst>
              </a:tr>
              <a:tr h="276225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content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글내용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TEXT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NOT NULL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650780"/>
                  </a:ext>
                </a:extLst>
              </a:tr>
              <a:tr h="276225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uid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회원아이디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VARCHAR(20)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NOT NULL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68124648"/>
                  </a:ext>
                </a:extLst>
              </a:tr>
              <a:tr h="276225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regip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작성 </a:t>
                      </a: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ip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VARCHAR(100)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NOT NULL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5474019"/>
                  </a:ext>
                </a:extLst>
              </a:tr>
              <a:tr h="276225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rdate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작성일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DATETIME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35461268"/>
                  </a:ext>
                </a:extLst>
              </a:tr>
              <a:tr h="276225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cate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카테고리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VARCHAR(20)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NOT NULL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79290023"/>
                  </a:ext>
                </a:extLst>
              </a:tr>
              <a:tr h="276225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hit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조회수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INT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70584623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8206463"/>
              </p:ext>
            </p:extLst>
          </p:nvPr>
        </p:nvGraphicFramePr>
        <p:xfrm>
          <a:off x="753914" y="4705748"/>
          <a:ext cx="6057898" cy="5001975"/>
        </p:xfrm>
        <a:graphic>
          <a:graphicData uri="http://schemas.openxmlformats.org/drawingml/2006/table">
            <a:tbl>
              <a:tblPr/>
              <a:tblGrid>
                <a:gridCol w="677442">
                  <a:extLst>
                    <a:ext uri="{9D8B030D-6E8A-4147-A177-3AD203B41FA5}">
                      <a16:colId xmlns:a16="http://schemas.microsoft.com/office/drawing/2014/main" val="2719247368"/>
                    </a:ext>
                  </a:extLst>
                </a:gridCol>
                <a:gridCol w="836382">
                  <a:extLst>
                    <a:ext uri="{9D8B030D-6E8A-4147-A177-3AD203B41FA5}">
                      <a16:colId xmlns:a16="http://schemas.microsoft.com/office/drawing/2014/main" val="3377962210"/>
                    </a:ext>
                  </a:extLst>
                </a:gridCol>
                <a:gridCol w="792087">
                  <a:extLst>
                    <a:ext uri="{9D8B030D-6E8A-4147-A177-3AD203B41FA5}">
                      <a16:colId xmlns:a16="http://schemas.microsoft.com/office/drawing/2014/main" val="2745808249"/>
                    </a:ext>
                  </a:extLst>
                </a:gridCol>
                <a:gridCol w="1688395">
                  <a:extLst>
                    <a:ext uri="{9D8B030D-6E8A-4147-A177-3AD203B41FA5}">
                      <a16:colId xmlns:a16="http://schemas.microsoft.com/office/drawing/2014/main" val="113932728"/>
                    </a:ext>
                  </a:extLst>
                </a:gridCol>
                <a:gridCol w="687864">
                  <a:extLst>
                    <a:ext uri="{9D8B030D-6E8A-4147-A177-3AD203B41FA5}">
                      <a16:colId xmlns:a16="http://schemas.microsoft.com/office/drawing/2014/main" val="1907848115"/>
                    </a:ext>
                  </a:extLst>
                </a:gridCol>
                <a:gridCol w="687864">
                  <a:extLst>
                    <a:ext uri="{9D8B030D-6E8A-4147-A177-3AD203B41FA5}">
                      <a16:colId xmlns:a16="http://schemas.microsoft.com/office/drawing/2014/main" val="3909952200"/>
                    </a:ext>
                  </a:extLst>
                </a:gridCol>
                <a:gridCol w="687864">
                  <a:extLst>
                    <a:ext uri="{9D8B030D-6E8A-4147-A177-3AD203B41FA5}">
                      <a16:colId xmlns:a16="http://schemas.microsoft.com/office/drawing/2014/main" val="1481515547"/>
                    </a:ext>
                  </a:extLst>
                </a:gridCol>
              </a:tblGrid>
              <a:tr h="20007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물리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논리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데이터형식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설명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기본값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키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기타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5182122"/>
                  </a:ext>
                </a:extLst>
              </a:tr>
              <a:tr h="200079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uid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아이디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VARCHAR(20)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NOT NULL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PK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4863070"/>
                  </a:ext>
                </a:extLst>
              </a:tr>
              <a:tr h="200079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pass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비밀번호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VARCHAR(255)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NOT NULL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87444152"/>
                  </a:ext>
                </a:extLst>
              </a:tr>
              <a:tr h="200079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name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이름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VARCHAR(20)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NOT NULL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81796438"/>
                  </a:ext>
                </a:extLst>
              </a:tr>
              <a:tr h="200079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gender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성별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TINYINT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1: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남</a:t>
                      </a:r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2: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여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NOT NULL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5305545"/>
                  </a:ext>
                </a:extLst>
              </a:tr>
              <a:tr h="200079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hp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휴대폰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CHAR(13)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NOT NULL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4489677"/>
                  </a:ext>
                </a:extLst>
              </a:tr>
              <a:tr h="200079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email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이메일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VARCHAR(100)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NOT NULL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19936437"/>
                  </a:ext>
                </a:extLst>
              </a:tr>
              <a:tr h="200079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type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구분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TINYINT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1: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일반회원</a:t>
                      </a:r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2: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판매회원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NOT NULL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56526476"/>
                  </a:ext>
                </a:extLst>
              </a:tr>
              <a:tr h="200079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point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포인트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INT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누적 포인트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3566645"/>
                  </a:ext>
                </a:extLst>
              </a:tr>
              <a:tr h="200079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level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등급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TINYINT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0: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탈퇴 </a:t>
                      </a:r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1: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일반 </a:t>
                      </a:r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2: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실버 </a:t>
                      </a:r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3: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골드 </a:t>
                      </a:r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5: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판매자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90189118"/>
                  </a:ext>
                </a:extLst>
              </a:tr>
              <a:tr h="200079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zip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우편번호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VARCHAR(10)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NULL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14137978"/>
                  </a:ext>
                </a:extLst>
              </a:tr>
              <a:tr h="200079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addr1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기본주소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VARCHAR(255)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NULL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609577"/>
                  </a:ext>
                </a:extLst>
              </a:tr>
              <a:tr h="200079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addr2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상세주소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VARCHAR(255)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NULL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6389854"/>
                  </a:ext>
                </a:extLst>
              </a:tr>
              <a:tr h="200079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company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회사명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VARCHAR(20)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NULL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8903020"/>
                  </a:ext>
                </a:extLst>
              </a:tr>
              <a:tr h="200079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ceo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대표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VARCHAR(20)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NULL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5594436"/>
                  </a:ext>
                </a:extLst>
              </a:tr>
              <a:tr h="200079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bizRegNum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사업자등록번호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CHAR(12)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NULL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0136458"/>
                  </a:ext>
                </a:extLst>
              </a:tr>
              <a:tr h="200079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comRegNum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통신판매신고번호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VARCHAR(100)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NULL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0742997"/>
                  </a:ext>
                </a:extLst>
              </a:tr>
              <a:tr h="200079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tel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전화번호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VARCHAR(20)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NULL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10031375"/>
                  </a:ext>
                </a:extLst>
              </a:tr>
              <a:tr h="200079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manager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담당자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VARCHAR(20)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NULL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26462388"/>
                  </a:ext>
                </a:extLst>
              </a:tr>
              <a:tr h="200079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managerHp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담당자 휴대폰번호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CHAR(13)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NULL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10331523"/>
                  </a:ext>
                </a:extLst>
              </a:tr>
              <a:tr h="200079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fax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팩스번호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VARCHAR(20)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NULL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66992270"/>
                  </a:ext>
                </a:extLst>
              </a:tr>
              <a:tr h="200079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regip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등록 아이피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VARCHAR(100)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NOT NULL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9188364"/>
                  </a:ext>
                </a:extLst>
              </a:tr>
              <a:tr h="200079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wdate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탈퇴일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DATETIME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NULL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1212370"/>
                  </a:ext>
                </a:extLst>
              </a:tr>
              <a:tr h="200079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rdate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회원가입일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DATETIME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NOT NULL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3622702"/>
                  </a:ext>
                </a:extLst>
              </a:tr>
              <a:tr h="200079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provLocation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위치정보 </a:t>
                      </a:r>
                      <a:r>
                        <a:rPr lang="ko-KR" altLang="en-U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제공동의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INT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0: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미동의 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1: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동의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NULL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689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53185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889134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object 6"/>
          <p:cNvSpPr txBox="1"/>
          <p:nvPr/>
        </p:nvSpPr>
        <p:spPr>
          <a:xfrm>
            <a:off x="1166164" y="1310853"/>
            <a:ext cx="1171926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 dirty="0" err="1" smtClean="0">
                <a:solidFill>
                  <a:srgbClr val="000000"/>
                </a:solidFill>
                <a:latin typeface="+mn-ea"/>
                <a:cs typeface="IHPDMS+NanumGothic"/>
              </a:rPr>
              <a:t>km_member_point</a:t>
            </a:r>
            <a:endParaRPr sz="1000" dirty="0">
              <a:solidFill>
                <a:srgbClr val="000000"/>
              </a:solidFill>
              <a:latin typeface="+mn-ea"/>
              <a:cs typeface="IHPDMS+NanumGothic"/>
            </a:endParaRPr>
          </a:p>
        </p:txBody>
      </p:sp>
      <p:sp>
        <p:nvSpPr>
          <p:cNvPr id="77" name="object 6"/>
          <p:cNvSpPr txBox="1"/>
          <p:nvPr/>
        </p:nvSpPr>
        <p:spPr>
          <a:xfrm>
            <a:off x="1166163" y="3678690"/>
            <a:ext cx="1171926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 dirty="0" err="1" smtClean="0">
                <a:solidFill>
                  <a:srgbClr val="000000"/>
                </a:solidFill>
                <a:latin typeface="+mn-ea"/>
                <a:cs typeface="IHPDMS+NanumGothic"/>
              </a:rPr>
              <a:t>km_member_terms</a:t>
            </a:r>
            <a:endParaRPr sz="1000" dirty="0">
              <a:solidFill>
                <a:srgbClr val="000000"/>
              </a:solidFill>
              <a:latin typeface="+mn-ea"/>
              <a:cs typeface="IHPDMS+NanumGothic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4929230"/>
              </p:ext>
            </p:extLst>
          </p:nvPr>
        </p:nvGraphicFramePr>
        <p:xfrm>
          <a:off x="696764" y="1595934"/>
          <a:ext cx="6172200" cy="1657350"/>
        </p:xfrm>
        <a:graphic>
          <a:graphicData uri="http://schemas.openxmlformats.org/drawingml/2006/table">
            <a:tbl>
              <a:tblPr/>
              <a:tblGrid>
                <a:gridCol w="1206500">
                  <a:extLst>
                    <a:ext uri="{9D8B030D-6E8A-4147-A177-3AD203B41FA5}">
                      <a16:colId xmlns:a16="http://schemas.microsoft.com/office/drawing/2014/main" val="675200258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4101453842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628921616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478924949"/>
                    </a:ext>
                  </a:extLst>
                </a:gridCol>
                <a:gridCol w="1155700">
                  <a:extLst>
                    <a:ext uri="{9D8B030D-6E8A-4147-A177-3AD203B41FA5}">
                      <a16:colId xmlns:a16="http://schemas.microsoft.com/office/drawing/2014/main" val="431619358"/>
                    </a:ext>
                  </a:extLst>
                </a:gridCol>
                <a:gridCol w="584200">
                  <a:extLst>
                    <a:ext uri="{9D8B030D-6E8A-4147-A177-3AD203B41FA5}">
                      <a16:colId xmlns:a16="http://schemas.microsoft.com/office/drawing/2014/main" val="3957905730"/>
                    </a:ext>
                  </a:extLst>
                </a:gridCol>
                <a:gridCol w="711200">
                  <a:extLst>
                    <a:ext uri="{9D8B030D-6E8A-4147-A177-3AD203B41FA5}">
                      <a16:colId xmlns:a16="http://schemas.microsoft.com/office/drawing/2014/main" val="1521280982"/>
                    </a:ext>
                  </a:extLst>
                </a:gridCol>
              </a:tblGrid>
              <a:tr h="27622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물리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논리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데이터형식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설명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기본값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키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3894944"/>
                  </a:ext>
                </a:extLst>
              </a:tr>
              <a:tr h="276225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pointNo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포인트아이디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INT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AUTO_INCREMENT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PK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5664737"/>
                  </a:ext>
                </a:extLst>
              </a:tr>
              <a:tr h="276225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uid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회원아이디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VARCHAR(20)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NOT NULL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87758946"/>
                  </a:ext>
                </a:extLst>
              </a:tr>
              <a:tr h="276225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ordNo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주문번호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INT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NOT NULL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24951919"/>
                  </a:ext>
                </a:extLst>
              </a:tr>
              <a:tr h="276225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point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적립 포인트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INT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NOT NULL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9910509"/>
                  </a:ext>
                </a:extLst>
              </a:tr>
              <a:tr h="276225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pointDate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적립일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DATETIME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NOT NULL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35267522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9192822"/>
              </p:ext>
            </p:extLst>
          </p:nvPr>
        </p:nvGraphicFramePr>
        <p:xfrm>
          <a:off x="696764" y="3894714"/>
          <a:ext cx="6172198" cy="1664970"/>
        </p:xfrm>
        <a:graphic>
          <a:graphicData uri="http://schemas.openxmlformats.org/drawingml/2006/table">
            <a:tbl>
              <a:tblPr/>
              <a:tblGrid>
                <a:gridCol w="1119006">
                  <a:extLst>
                    <a:ext uri="{9D8B030D-6E8A-4147-A177-3AD203B41FA5}">
                      <a16:colId xmlns:a16="http://schemas.microsoft.com/office/drawing/2014/main" val="4104333873"/>
                    </a:ext>
                  </a:extLst>
                </a:gridCol>
                <a:gridCol w="1166122">
                  <a:extLst>
                    <a:ext uri="{9D8B030D-6E8A-4147-A177-3AD203B41FA5}">
                      <a16:colId xmlns:a16="http://schemas.microsoft.com/office/drawing/2014/main" val="2501859083"/>
                    </a:ext>
                  </a:extLst>
                </a:gridCol>
                <a:gridCol w="777414">
                  <a:extLst>
                    <a:ext uri="{9D8B030D-6E8A-4147-A177-3AD203B41FA5}">
                      <a16:colId xmlns:a16="http://schemas.microsoft.com/office/drawing/2014/main" val="2768791250"/>
                    </a:ext>
                  </a:extLst>
                </a:gridCol>
                <a:gridCol w="777414">
                  <a:extLst>
                    <a:ext uri="{9D8B030D-6E8A-4147-A177-3AD203B41FA5}">
                      <a16:colId xmlns:a16="http://schemas.microsoft.com/office/drawing/2014/main" val="2206295009"/>
                    </a:ext>
                  </a:extLst>
                </a:gridCol>
                <a:gridCol w="777414">
                  <a:extLst>
                    <a:ext uri="{9D8B030D-6E8A-4147-A177-3AD203B41FA5}">
                      <a16:colId xmlns:a16="http://schemas.microsoft.com/office/drawing/2014/main" val="971215522"/>
                    </a:ext>
                  </a:extLst>
                </a:gridCol>
                <a:gridCol w="777414">
                  <a:extLst>
                    <a:ext uri="{9D8B030D-6E8A-4147-A177-3AD203B41FA5}">
                      <a16:colId xmlns:a16="http://schemas.microsoft.com/office/drawing/2014/main" val="1575505916"/>
                    </a:ext>
                  </a:extLst>
                </a:gridCol>
                <a:gridCol w="777414">
                  <a:extLst>
                    <a:ext uri="{9D8B030D-6E8A-4147-A177-3AD203B41FA5}">
                      <a16:colId xmlns:a16="http://schemas.microsoft.com/office/drawing/2014/main" val="3020132347"/>
                    </a:ext>
                  </a:extLst>
                </a:gridCol>
              </a:tblGrid>
              <a:tr h="27622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물리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논리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데이터형식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설명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기본값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키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3653323"/>
                  </a:ext>
                </a:extLst>
              </a:tr>
              <a:tr h="276225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terms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이용약관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TEXT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NOT NULL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89227688"/>
                  </a:ext>
                </a:extLst>
              </a:tr>
              <a:tr h="276225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privacy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개인정보 취급방침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TEXT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NOT NULL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4167403"/>
                  </a:ext>
                </a:extLst>
              </a:tr>
              <a:tr h="276225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location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위치정보 이용약관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TEXT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NOT NULL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90274523"/>
                  </a:ext>
                </a:extLst>
              </a:tr>
              <a:tr h="276225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finance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전자금융거래 이용약관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TEXT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NOT NULL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0905318"/>
                  </a:ext>
                </a:extLst>
              </a:tr>
              <a:tr h="276225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tax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판매자 세금납부약관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TEXT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NOT NULL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2059665"/>
                  </a:ext>
                </a:extLst>
              </a:tr>
            </a:tbl>
          </a:graphicData>
        </a:graphic>
      </p:graphicFrame>
      <p:sp>
        <p:nvSpPr>
          <p:cNvPr id="8" name="object 6"/>
          <p:cNvSpPr txBox="1"/>
          <p:nvPr/>
        </p:nvSpPr>
        <p:spPr>
          <a:xfrm>
            <a:off x="1166165" y="6196826"/>
            <a:ext cx="1171926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 dirty="0" smtClean="0">
                <a:solidFill>
                  <a:srgbClr val="000000"/>
                </a:solidFill>
                <a:latin typeface="+mn-ea"/>
                <a:cs typeface="IHPDMS+NanumGothic"/>
              </a:rPr>
              <a:t>km_product_cate1</a:t>
            </a:r>
            <a:endParaRPr sz="1000" dirty="0">
              <a:solidFill>
                <a:srgbClr val="000000"/>
              </a:solidFill>
              <a:latin typeface="+mn-ea"/>
              <a:cs typeface="IHPDMS+NanumGothic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19732"/>
              </p:ext>
            </p:extLst>
          </p:nvPr>
        </p:nvGraphicFramePr>
        <p:xfrm>
          <a:off x="694110" y="6492478"/>
          <a:ext cx="6174853" cy="828675"/>
        </p:xfrm>
        <a:graphic>
          <a:graphicData uri="http://schemas.openxmlformats.org/drawingml/2006/table">
            <a:tbl>
              <a:tblPr/>
              <a:tblGrid>
                <a:gridCol w="844906">
                  <a:extLst>
                    <a:ext uri="{9D8B030D-6E8A-4147-A177-3AD203B41FA5}">
                      <a16:colId xmlns:a16="http://schemas.microsoft.com/office/drawing/2014/main" val="1134508822"/>
                    </a:ext>
                  </a:extLst>
                </a:gridCol>
                <a:gridCol w="1126542">
                  <a:extLst>
                    <a:ext uri="{9D8B030D-6E8A-4147-A177-3AD203B41FA5}">
                      <a16:colId xmlns:a16="http://schemas.microsoft.com/office/drawing/2014/main" val="1294285954"/>
                    </a:ext>
                  </a:extLst>
                </a:gridCol>
                <a:gridCol w="929396">
                  <a:extLst>
                    <a:ext uri="{9D8B030D-6E8A-4147-A177-3AD203B41FA5}">
                      <a16:colId xmlns:a16="http://schemas.microsoft.com/office/drawing/2014/main" val="1326566726"/>
                    </a:ext>
                  </a:extLst>
                </a:gridCol>
                <a:gridCol w="834344">
                  <a:extLst>
                    <a:ext uri="{9D8B030D-6E8A-4147-A177-3AD203B41FA5}">
                      <a16:colId xmlns:a16="http://schemas.microsoft.com/office/drawing/2014/main" val="3288847581"/>
                    </a:ext>
                  </a:extLst>
                </a:gridCol>
                <a:gridCol w="929396">
                  <a:extLst>
                    <a:ext uri="{9D8B030D-6E8A-4147-A177-3AD203B41FA5}">
                      <a16:colId xmlns:a16="http://schemas.microsoft.com/office/drawing/2014/main" val="3550489821"/>
                    </a:ext>
                  </a:extLst>
                </a:gridCol>
                <a:gridCol w="633679">
                  <a:extLst>
                    <a:ext uri="{9D8B030D-6E8A-4147-A177-3AD203B41FA5}">
                      <a16:colId xmlns:a16="http://schemas.microsoft.com/office/drawing/2014/main" val="2486306354"/>
                    </a:ext>
                  </a:extLst>
                </a:gridCol>
                <a:gridCol w="876590">
                  <a:extLst>
                    <a:ext uri="{9D8B030D-6E8A-4147-A177-3AD203B41FA5}">
                      <a16:colId xmlns:a16="http://schemas.microsoft.com/office/drawing/2014/main" val="3066258478"/>
                    </a:ext>
                  </a:extLst>
                </a:gridCol>
              </a:tblGrid>
              <a:tr h="27622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물리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논리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데이터형식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설명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기본값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키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028834"/>
                  </a:ext>
                </a:extLst>
              </a:tr>
              <a:tr h="276225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cate1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차 카테고리 코드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TINYINT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자리 숫자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NOT NULL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PK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3648336"/>
                  </a:ext>
                </a:extLst>
              </a:tr>
              <a:tr h="276225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c1Name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차 카테고리 명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VARCHAR(20)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NOT NULL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24720817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4851214"/>
              </p:ext>
            </p:extLst>
          </p:nvPr>
        </p:nvGraphicFramePr>
        <p:xfrm>
          <a:off x="694110" y="8041752"/>
          <a:ext cx="6174852" cy="1093156"/>
        </p:xfrm>
        <a:graphic>
          <a:graphicData uri="http://schemas.openxmlformats.org/drawingml/2006/table">
            <a:tbl>
              <a:tblPr/>
              <a:tblGrid>
                <a:gridCol w="995910">
                  <a:extLst>
                    <a:ext uri="{9D8B030D-6E8A-4147-A177-3AD203B41FA5}">
                      <a16:colId xmlns:a16="http://schemas.microsoft.com/office/drawing/2014/main" val="2580331091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4160789431"/>
                    </a:ext>
                  </a:extLst>
                </a:gridCol>
                <a:gridCol w="941570">
                  <a:extLst>
                    <a:ext uri="{9D8B030D-6E8A-4147-A177-3AD203B41FA5}">
                      <a16:colId xmlns:a16="http://schemas.microsoft.com/office/drawing/2014/main" val="1246577263"/>
                    </a:ext>
                  </a:extLst>
                </a:gridCol>
                <a:gridCol w="753309">
                  <a:extLst>
                    <a:ext uri="{9D8B030D-6E8A-4147-A177-3AD203B41FA5}">
                      <a16:colId xmlns:a16="http://schemas.microsoft.com/office/drawing/2014/main" val="425057717"/>
                    </a:ext>
                  </a:extLst>
                </a:gridCol>
                <a:gridCol w="753309">
                  <a:extLst>
                    <a:ext uri="{9D8B030D-6E8A-4147-A177-3AD203B41FA5}">
                      <a16:colId xmlns:a16="http://schemas.microsoft.com/office/drawing/2014/main" val="1322616627"/>
                    </a:ext>
                  </a:extLst>
                </a:gridCol>
                <a:gridCol w="753309">
                  <a:extLst>
                    <a:ext uri="{9D8B030D-6E8A-4147-A177-3AD203B41FA5}">
                      <a16:colId xmlns:a16="http://schemas.microsoft.com/office/drawing/2014/main" val="2157157098"/>
                    </a:ext>
                  </a:extLst>
                </a:gridCol>
                <a:gridCol w="753309">
                  <a:extLst>
                    <a:ext uri="{9D8B030D-6E8A-4147-A177-3AD203B41FA5}">
                      <a16:colId xmlns:a16="http://schemas.microsoft.com/office/drawing/2014/main" val="1567344384"/>
                    </a:ext>
                  </a:extLst>
                </a:gridCol>
              </a:tblGrid>
              <a:tr h="27328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물리</a:t>
                      </a:r>
                    </a:p>
                  </a:txBody>
                  <a:tcPr marL="36000" marR="36000" marT="94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논리</a:t>
                      </a:r>
                    </a:p>
                  </a:txBody>
                  <a:tcPr marL="36000" marR="36000" marT="9424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데이터형식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9424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설명</a:t>
                      </a:r>
                    </a:p>
                  </a:txBody>
                  <a:tcPr marL="36000" marR="36000" marT="9424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기본값</a:t>
                      </a:r>
                    </a:p>
                  </a:txBody>
                  <a:tcPr marL="36000" marR="36000" marT="9424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키</a:t>
                      </a:r>
                    </a:p>
                  </a:txBody>
                  <a:tcPr marL="36000" marR="36000" marT="9424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기타</a:t>
                      </a:r>
                    </a:p>
                  </a:txBody>
                  <a:tcPr marL="36000" marR="36000" marT="9424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8969345"/>
                  </a:ext>
                </a:extLst>
              </a:tr>
              <a:tr h="273289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cate1</a:t>
                      </a:r>
                    </a:p>
                  </a:txBody>
                  <a:tcPr marL="36000" marR="36000" marT="94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차 카테고리 코드</a:t>
                      </a:r>
                    </a:p>
                  </a:txBody>
                  <a:tcPr marL="36000" marR="36000" marT="9424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INT</a:t>
                      </a:r>
                    </a:p>
                  </a:txBody>
                  <a:tcPr marL="36000" marR="36000" marT="9424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자리 숫자</a:t>
                      </a:r>
                    </a:p>
                  </a:txBody>
                  <a:tcPr marL="36000" marR="36000" marT="9424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NOT NULL</a:t>
                      </a:r>
                    </a:p>
                  </a:txBody>
                  <a:tcPr marL="36000" marR="36000" marT="9424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424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424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9667228"/>
                  </a:ext>
                </a:extLst>
              </a:tr>
              <a:tr h="273289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cate2</a:t>
                      </a:r>
                    </a:p>
                  </a:txBody>
                  <a:tcPr marL="36000" marR="36000" marT="94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차 카테고리 코드</a:t>
                      </a:r>
                    </a:p>
                  </a:txBody>
                  <a:tcPr marL="36000" marR="36000" marT="9424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INT</a:t>
                      </a:r>
                    </a:p>
                  </a:txBody>
                  <a:tcPr marL="36000" marR="36000" marT="9424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자리 숫자</a:t>
                      </a:r>
                    </a:p>
                  </a:txBody>
                  <a:tcPr marL="36000" marR="36000" marT="9424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NOT NULL</a:t>
                      </a:r>
                    </a:p>
                  </a:txBody>
                  <a:tcPr marL="36000" marR="36000" marT="9424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424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424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682646"/>
                  </a:ext>
                </a:extLst>
              </a:tr>
              <a:tr h="273289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c2Name</a:t>
                      </a:r>
                    </a:p>
                  </a:txBody>
                  <a:tcPr marL="36000" marR="36000" marT="942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차 카테고리 이름</a:t>
                      </a:r>
                    </a:p>
                  </a:txBody>
                  <a:tcPr marL="36000" marR="36000" marT="9424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VARCHAR(20)</a:t>
                      </a:r>
                    </a:p>
                  </a:txBody>
                  <a:tcPr marL="36000" marR="36000" marT="9424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424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NOT NULL</a:t>
                      </a:r>
                    </a:p>
                  </a:txBody>
                  <a:tcPr marL="36000" marR="36000" marT="9424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424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424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3550265"/>
                  </a:ext>
                </a:extLst>
              </a:tr>
            </a:tbl>
          </a:graphicData>
        </a:graphic>
      </p:graphicFrame>
      <p:sp>
        <p:nvSpPr>
          <p:cNvPr id="12" name="object 6"/>
          <p:cNvSpPr txBox="1"/>
          <p:nvPr/>
        </p:nvSpPr>
        <p:spPr>
          <a:xfrm>
            <a:off x="1166165" y="7681503"/>
            <a:ext cx="1171926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 dirty="0" smtClean="0">
                <a:solidFill>
                  <a:srgbClr val="000000"/>
                </a:solidFill>
                <a:latin typeface="+mn-ea"/>
                <a:cs typeface="IHPDMS+NanumGothic"/>
              </a:rPr>
              <a:t>km_product_cate2</a:t>
            </a:r>
            <a:endParaRPr sz="1000" dirty="0">
              <a:solidFill>
                <a:srgbClr val="000000"/>
              </a:solidFill>
              <a:latin typeface="+mn-ea"/>
              <a:cs typeface="IHPDMS+NanumGothic"/>
            </a:endParaRPr>
          </a:p>
        </p:txBody>
      </p:sp>
    </p:spTree>
    <p:extLst>
      <p:ext uri="{BB962C8B-B14F-4D97-AF65-F5344CB8AC3E}">
        <p14:creationId xmlns:p14="http://schemas.microsoft.com/office/powerpoint/2010/main" val="32928455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9335421"/>
              </p:ext>
            </p:extLst>
          </p:nvPr>
        </p:nvGraphicFramePr>
        <p:xfrm>
          <a:off x="465882" y="1523926"/>
          <a:ext cx="6518140" cy="6179578"/>
        </p:xfrm>
        <a:graphic>
          <a:graphicData uri="http://schemas.openxmlformats.org/drawingml/2006/table">
            <a:tbl>
              <a:tblPr/>
              <a:tblGrid>
                <a:gridCol w="963022">
                  <a:extLst>
                    <a:ext uri="{9D8B030D-6E8A-4147-A177-3AD203B41FA5}">
                      <a16:colId xmlns:a16="http://schemas.microsoft.com/office/drawing/2014/main" val="2765849692"/>
                    </a:ext>
                  </a:extLst>
                </a:gridCol>
                <a:gridCol w="881926">
                  <a:extLst>
                    <a:ext uri="{9D8B030D-6E8A-4147-A177-3AD203B41FA5}">
                      <a16:colId xmlns:a16="http://schemas.microsoft.com/office/drawing/2014/main" val="27841738"/>
                    </a:ext>
                  </a:extLst>
                </a:gridCol>
                <a:gridCol w="740007">
                  <a:extLst>
                    <a:ext uri="{9D8B030D-6E8A-4147-A177-3AD203B41FA5}">
                      <a16:colId xmlns:a16="http://schemas.microsoft.com/office/drawing/2014/main" val="3314453645"/>
                    </a:ext>
                  </a:extLst>
                </a:gridCol>
                <a:gridCol w="831240">
                  <a:extLst>
                    <a:ext uri="{9D8B030D-6E8A-4147-A177-3AD203B41FA5}">
                      <a16:colId xmlns:a16="http://schemas.microsoft.com/office/drawing/2014/main" val="2900524853"/>
                    </a:ext>
                  </a:extLst>
                </a:gridCol>
                <a:gridCol w="1763851">
                  <a:extLst>
                    <a:ext uri="{9D8B030D-6E8A-4147-A177-3AD203B41FA5}">
                      <a16:colId xmlns:a16="http://schemas.microsoft.com/office/drawing/2014/main" val="2833576476"/>
                    </a:ext>
                  </a:extLst>
                </a:gridCol>
                <a:gridCol w="669047">
                  <a:extLst>
                    <a:ext uri="{9D8B030D-6E8A-4147-A177-3AD203B41FA5}">
                      <a16:colId xmlns:a16="http://schemas.microsoft.com/office/drawing/2014/main" val="1938647902"/>
                    </a:ext>
                  </a:extLst>
                </a:gridCol>
                <a:gridCol w="669047">
                  <a:extLst>
                    <a:ext uri="{9D8B030D-6E8A-4147-A177-3AD203B41FA5}">
                      <a16:colId xmlns:a16="http://schemas.microsoft.com/office/drawing/2014/main" val="618361061"/>
                    </a:ext>
                  </a:extLst>
                </a:gridCol>
              </a:tblGrid>
              <a:tr h="22048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물리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논리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데이터형식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설명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기본값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키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기타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4492477"/>
                  </a:ext>
                </a:extLst>
              </a:tr>
              <a:tr h="220482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prodNo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상품번호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INT(10)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AUTO_INCREMENT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PK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1077078"/>
                  </a:ext>
                </a:extLst>
              </a:tr>
              <a:tr h="220482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prodCate1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차 카테고리 코드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TINYINT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NOT NULL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1436427"/>
                  </a:ext>
                </a:extLst>
              </a:tr>
              <a:tr h="220482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prodCate2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차 카테고리 코드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TINYINT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NOT NULL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0704577"/>
                  </a:ext>
                </a:extLst>
              </a:tr>
              <a:tr h="220482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prodName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상품명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VARCHAR(100)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NOT NULL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71755112"/>
                  </a:ext>
                </a:extLst>
              </a:tr>
              <a:tr h="220482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descript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기본설명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VARCHAR(100)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NOT NULL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3981830"/>
                  </a:ext>
                </a:extLst>
              </a:tr>
              <a:tr h="220482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company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제조회사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VARCHAR(100)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NOT NULL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50171438"/>
                  </a:ext>
                </a:extLst>
              </a:tr>
              <a:tr h="220482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seller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판매자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VARCHAR(20)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NOT NULL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36719952"/>
                  </a:ext>
                </a:extLst>
              </a:tr>
              <a:tr h="220482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price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판매가격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INT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NOT NULL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051433"/>
                  </a:ext>
                </a:extLst>
              </a:tr>
              <a:tr h="220482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discount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할인율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TINYINT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9383878"/>
                  </a:ext>
                </a:extLst>
              </a:tr>
              <a:tr h="220482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point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포인트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INT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3502505"/>
                  </a:ext>
                </a:extLst>
              </a:tr>
              <a:tr h="220482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stock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재고수량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INT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5706722"/>
                  </a:ext>
                </a:extLst>
              </a:tr>
              <a:tr h="220482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sold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판매갯수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INT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62775137"/>
                  </a:ext>
                </a:extLst>
              </a:tr>
              <a:tr h="220482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delivery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배송비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INT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9879909"/>
                  </a:ext>
                </a:extLst>
              </a:tr>
              <a:tr h="220482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hit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조회수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INT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7140733"/>
                  </a:ext>
                </a:extLst>
              </a:tr>
              <a:tr h="220482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score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리뷰평점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TINYINT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44428984"/>
                  </a:ext>
                </a:extLst>
              </a:tr>
              <a:tr h="220482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review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리뷰갯수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INT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91062774"/>
                  </a:ext>
                </a:extLst>
              </a:tr>
              <a:tr h="220482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thumb1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썸네일 이미지</a:t>
                      </a:r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VARCHAR(255)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이미지 경로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NOT NULL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8518944"/>
                  </a:ext>
                </a:extLst>
              </a:tr>
              <a:tr h="220482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thumb2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썸네일 이미지</a:t>
                      </a:r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VARCHAR(255)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이미지 경로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NOT NULL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9458448"/>
                  </a:ext>
                </a:extLst>
              </a:tr>
              <a:tr h="220482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thumb3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썸네일 이미지</a:t>
                      </a:r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VARCHAR(255)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이미지 경로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NOT NULL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35241093"/>
                  </a:ext>
                </a:extLst>
              </a:tr>
              <a:tr h="220482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detail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상세페이지 이미지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VARCHAR(255)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이미지 경로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NOT NULL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6760660"/>
                  </a:ext>
                </a:extLst>
              </a:tr>
              <a:tr h="220482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status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상품상태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VARCHAR(20)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새상품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71303381"/>
                  </a:ext>
                </a:extLst>
              </a:tr>
              <a:tr h="220482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duty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부가세 면세여부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VARCHAR(20)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과세상품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12469923"/>
                  </a:ext>
                </a:extLst>
              </a:tr>
              <a:tr h="226564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receipt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영수증 발행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VARCHAR(20)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발행가능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신용카드 전표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온라인 현금영수증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55154042"/>
                  </a:ext>
                </a:extLst>
              </a:tr>
              <a:tr h="220482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bizType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사업자구분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VARCHAR(20)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사업자 판매자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18221702"/>
                  </a:ext>
                </a:extLst>
              </a:tr>
              <a:tr h="220482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origin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원산지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VARCHAR(20)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상세설명참고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6461362"/>
                  </a:ext>
                </a:extLst>
              </a:tr>
              <a:tr h="220482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ip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상품 등록 </a:t>
                      </a:r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IP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VARCHAR(20)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NOT NULL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6689580"/>
                  </a:ext>
                </a:extLst>
              </a:tr>
              <a:tr h="220482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rdate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상품 등록일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DATETIME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NOT NULL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7603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2236166"/>
                  </a:ext>
                </a:extLst>
              </a:tr>
            </a:tbl>
          </a:graphicData>
        </a:graphic>
      </p:graphicFrame>
      <p:sp>
        <p:nvSpPr>
          <p:cNvPr id="73" name="object 6"/>
          <p:cNvSpPr txBox="1"/>
          <p:nvPr/>
        </p:nvSpPr>
        <p:spPr>
          <a:xfrm>
            <a:off x="1166164" y="1310853"/>
            <a:ext cx="1171926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 dirty="0" err="1" smtClean="0">
                <a:solidFill>
                  <a:srgbClr val="000000"/>
                </a:solidFill>
                <a:latin typeface="+mn-ea"/>
                <a:cs typeface="IHPDMS+NanumGothic"/>
              </a:rPr>
              <a:t>km_product</a:t>
            </a:r>
            <a:endParaRPr sz="1000" dirty="0">
              <a:solidFill>
                <a:srgbClr val="000000"/>
              </a:solidFill>
              <a:latin typeface="+mn-ea"/>
              <a:cs typeface="IHPDMS+NanumGothic"/>
            </a:endParaRPr>
          </a:p>
        </p:txBody>
      </p:sp>
    </p:spTree>
    <p:extLst>
      <p:ext uri="{BB962C8B-B14F-4D97-AF65-F5344CB8AC3E}">
        <p14:creationId xmlns:p14="http://schemas.microsoft.com/office/powerpoint/2010/main" val="40376163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object 6"/>
          <p:cNvSpPr txBox="1"/>
          <p:nvPr/>
        </p:nvSpPr>
        <p:spPr>
          <a:xfrm>
            <a:off x="1166164" y="1094829"/>
            <a:ext cx="1171926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 dirty="0" err="1" smtClean="0">
                <a:solidFill>
                  <a:srgbClr val="000000"/>
                </a:solidFill>
                <a:latin typeface="+mn-ea"/>
                <a:cs typeface="IHPDMS+NanumGothic"/>
              </a:rPr>
              <a:t>km_product_cart</a:t>
            </a:r>
            <a:endParaRPr sz="1000" dirty="0">
              <a:solidFill>
                <a:srgbClr val="000000"/>
              </a:solidFill>
              <a:latin typeface="+mn-ea"/>
              <a:cs typeface="IHPDMS+NanumGothic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5865781"/>
              </p:ext>
            </p:extLst>
          </p:nvPr>
        </p:nvGraphicFramePr>
        <p:xfrm>
          <a:off x="393874" y="1379910"/>
          <a:ext cx="6797673" cy="2914162"/>
        </p:xfrm>
        <a:graphic>
          <a:graphicData uri="http://schemas.openxmlformats.org/drawingml/2006/table">
            <a:tbl>
              <a:tblPr/>
              <a:tblGrid>
                <a:gridCol w="1608702">
                  <a:extLst>
                    <a:ext uri="{9D8B030D-6E8A-4147-A177-3AD203B41FA5}">
                      <a16:colId xmlns:a16="http://schemas.microsoft.com/office/drawing/2014/main" val="2296858046"/>
                    </a:ext>
                  </a:extLst>
                </a:gridCol>
                <a:gridCol w="798303">
                  <a:extLst>
                    <a:ext uri="{9D8B030D-6E8A-4147-A177-3AD203B41FA5}">
                      <a16:colId xmlns:a16="http://schemas.microsoft.com/office/drawing/2014/main" val="2196954898"/>
                    </a:ext>
                  </a:extLst>
                </a:gridCol>
                <a:gridCol w="798303">
                  <a:extLst>
                    <a:ext uri="{9D8B030D-6E8A-4147-A177-3AD203B41FA5}">
                      <a16:colId xmlns:a16="http://schemas.microsoft.com/office/drawing/2014/main" val="169104550"/>
                    </a:ext>
                  </a:extLst>
                </a:gridCol>
                <a:gridCol w="798303">
                  <a:extLst>
                    <a:ext uri="{9D8B030D-6E8A-4147-A177-3AD203B41FA5}">
                      <a16:colId xmlns:a16="http://schemas.microsoft.com/office/drawing/2014/main" val="3831994355"/>
                    </a:ext>
                  </a:extLst>
                </a:gridCol>
                <a:gridCol w="1161169">
                  <a:extLst>
                    <a:ext uri="{9D8B030D-6E8A-4147-A177-3AD203B41FA5}">
                      <a16:colId xmlns:a16="http://schemas.microsoft.com/office/drawing/2014/main" val="1440406818"/>
                    </a:ext>
                  </a:extLst>
                </a:gridCol>
                <a:gridCol w="834590">
                  <a:extLst>
                    <a:ext uri="{9D8B030D-6E8A-4147-A177-3AD203B41FA5}">
                      <a16:colId xmlns:a16="http://schemas.microsoft.com/office/drawing/2014/main" val="518835319"/>
                    </a:ext>
                  </a:extLst>
                </a:gridCol>
                <a:gridCol w="798303">
                  <a:extLst>
                    <a:ext uri="{9D8B030D-6E8A-4147-A177-3AD203B41FA5}">
                      <a16:colId xmlns:a16="http://schemas.microsoft.com/office/drawing/2014/main" val="3464957634"/>
                    </a:ext>
                  </a:extLst>
                </a:gridCol>
              </a:tblGrid>
              <a:tr h="26307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물리</a:t>
                      </a:r>
                    </a:p>
                  </a:txBody>
                  <a:tcPr marL="36000" marR="36000" marT="907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논리</a:t>
                      </a:r>
                    </a:p>
                  </a:txBody>
                  <a:tcPr marL="36000" marR="36000" marT="9072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데이터형식</a:t>
                      </a:r>
                    </a:p>
                  </a:txBody>
                  <a:tcPr marL="36000" marR="36000" marT="9072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설명</a:t>
                      </a:r>
                    </a:p>
                  </a:txBody>
                  <a:tcPr marL="36000" marR="36000" marT="9072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기본값</a:t>
                      </a:r>
                    </a:p>
                  </a:txBody>
                  <a:tcPr marL="36000" marR="36000" marT="9072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키</a:t>
                      </a:r>
                    </a:p>
                  </a:txBody>
                  <a:tcPr marL="36000" marR="36000" marT="9072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기타</a:t>
                      </a:r>
                    </a:p>
                  </a:txBody>
                  <a:tcPr marL="36000" marR="36000" marT="9072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7700784"/>
                  </a:ext>
                </a:extLst>
              </a:tr>
              <a:tr h="263077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cartNo</a:t>
                      </a:r>
                    </a:p>
                  </a:txBody>
                  <a:tcPr marL="36000" marR="36000" marT="907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장바구니번호</a:t>
                      </a:r>
                    </a:p>
                  </a:txBody>
                  <a:tcPr marL="36000" marR="36000" marT="9072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INT</a:t>
                      </a:r>
                    </a:p>
                  </a:txBody>
                  <a:tcPr marL="36000" marR="36000" marT="9072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072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AUTO_INCREMENT</a:t>
                      </a:r>
                    </a:p>
                  </a:txBody>
                  <a:tcPr marL="36000" marR="36000" marT="9072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PK</a:t>
                      </a:r>
                    </a:p>
                  </a:txBody>
                  <a:tcPr marL="36000" marR="36000" marT="9072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072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586757"/>
                  </a:ext>
                </a:extLst>
              </a:tr>
              <a:tr h="263077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uid</a:t>
                      </a:r>
                    </a:p>
                  </a:txBody>
                  <a:tcPr marL="36000" marR="36000" marT="907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회원아이디</a:t>
                      </a:r>
                    </a:p>
                  </a:txBody>
                  <a:tcPr marL="36000" marR="36000" marT="9072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VARCHAR(20)</a:t>
                      </a:r>
                    </a:p>
                  </a:txBody>
                  <a:tcPr marL="36000" marR="36000" marT="9072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072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NOT NULL</a:t>
                      </a:r>
                    </a:p>
                  </a:txBody>
                  <a:tcPr marL="36000" marR="36000" marT="9072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072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072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37161624"/>
                  </a:ext>
                </a:extLst>
              </a:tr>
              <a:tr h="263077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prodNo</a:t>
                      </a:r>
                    </a:p>
                  </a:txBody>
                  <a:tcPr marL="36000" marR="36000" marT="907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상품번호</a:t>
                      </a:r>
                    </a:p>
                  </a:txBody>
                  <a:tcPr marL="36000" marR="36000" marT="9072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INT</a:t>
                      </a:r>
                    </a:p>
                  </a:txBody>
                  <a:tcPr marL="36000" marR="36000" marT="9072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072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NOT NULL</a:t>
                      </a:r>
                    </a:p>
                  </a:txBody>
                  <a:tcPr marL="36000" marR="36000" marT="9072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072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072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07315907"/>
                  </a:ext>
                </a:extLst>
              </a:tr>
              <a:tr h="263077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count</a:t>
                      </a:r>
                    </a:p>
                  </a:txBody>
                  <a:tcPr marL="36000" marR="36000" marT="907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상품 수량</a:t>
                      </a:r>
                    </a:p>
                  </a:txBody>
                  <a:tcPr marL="36000" marR="36000" marT="9072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INT</a:t>
                      </a:r>
                    </a:p>
                  </a:txBody>
                  <a:tcPr marL="36000" marR="36000" marT="9072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072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NOT NULL</a:t>
                      </a:r>
                    </a:p>
                  </a:txBody>
                  <a:tcPr marL="36000" marR="36000" marT="9072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072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072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3682175"/>
                  </a:ext>
                </a:extLst>
              </a:tr>
              <a:tr h="263077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price</a:t>
                      </a:r>
                    </a:p>
                  </a:txBody>
                  <a:tcPr marL="36000" marR="36000" marT="907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상품 가격</a:t>
                      </a:r>
                    </a:p>
                  </a:txBody>
                  <a:tcPr marL="36000" marR="36000" marT="9072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INT</a:t>
                      </a:r>
                    </a:p>
                  </a:txBody>
                  <a:tcPr marL="36000" marR="36000" marT="9072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072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NOT NULL</a:t>
                      </a:r>
                    </a:p>
                  </a:txBody>
                  <a:tcPr marL="36000" marR="36000" marT="9072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072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072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24098459"/>
                  </a:ext>
                </a:extLst>
              </a:tr>
              <a:tr h="263077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discount</a:t>
                      </a:r>
                    </a:p>
                  </a:txBody>
                  <a:tcPr marL="36000" marR="36000" marT="907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할인금액</a:t>
                      </a:r>
                    </a:p>
                  </a:txBody>
                  <a:tcPr marL="36000" marR="36000" marT="9072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INT</a:t>
                      </a:r>
                    </a:p>
                  </a:txBody>
                  <a:tcPr marL="36000" marR="36000" marT="9072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072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NOT NULL</a:t>
                      </a:r>
                    </a:p>
                  </a:txBody>
                  <a:tcPr marL="36000" marR="36000" marT="9072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072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072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3766592"/>
                  </a:ext>
                </a:extLst>
              </a:tr>
              <a:tr h="263077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point</a:t>
                      </a:r>
                    </a:p>
                  </a:txBody>
                  <a:tcPr marL="36000" marR="36000" marT="907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포인트</a:t>
                      </a:r>
                    </a:p>
                  </a:txBody>
                  <a:tcPr marL="36000" marR="36000" marT="9072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INT</a:t>
                      </a:r>
                    </a:p>
                  </a:txBody>
                  <a:tcPr marL="36000" marR="36000" marT="9072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072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NOT NULL</a:t>
                      </a:r>
                    </a:p>
                  </a:txBody>
                  <a:tcPr marL="36000" marR="36000" marT="9072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072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072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20006274"/>
                  </a:ext>
                </a:extLst>
              </a:tr>
              <a:tr h="263077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delivery</a:t>
                      </a:r>
                    </a:p>
                  </a:txBody>
                  <a:tcPr marL="36000" marR="36000" marT="907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배송료</a:t>
                      </a:r>
                    </a:p>
                  </a:txBody>
                  <a:tcPr marL="36000" marR="36000" marT="9072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INT</a:t>
                      </a:r>
                    </a:p>
                  </a:txBody>
                  <a:tcPr marL="36000" marR="36000" marT="9072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072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NOT NULL</a:t>
                      </a:r>
                    </a:p>
                  </a:txBody>
                  <a:tcPr marL="36000" marR="36000" marT="9072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072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072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66073228"/>
                  </a:ext>
                </a:extLst>
              </a:tr>
              <a:tr h="263077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total</a:t>
                      </a:r>
                    </a:p>
                  </a:txBody>
                  <a:tcPr marL="36000" marR="36000" marT="907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전체주문금액</a:t>
                      </a:r>
                    </a:p>
                  </a:txBody>
                  <a:tcPr marL="36000" marR="36000" marT="9072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INT</a:t>
                      </a:r>
                    </a:p>
                  </a:txBody>
                  <a:tcPr marL="36000" marR="36000" marT="9072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072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NOT NULL</a:t>
                      </a:r>
                    </a:p>
                  </a:txBody>
                  <a:tcPr marL="36000" marR="36000" marT="9072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072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072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21847759"/>
                  </a:ext>
                </a:extLst>
              </a:tr>
              <a:tr h="263077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rdate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907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등록일</a:t>
                      </a:r>
                    </a:p>
                  </a:txBody>
                  <a:tcPr marL="36000" marR="36000" marT="9072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DATETIME</a:t>
                      </a:r>
                    </a:p>
                  </a:txBody>
                  <a:tcPr marL="36000" marR="36000" marT="9072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072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NOT NULL</a:t>
                      </a:r>
                    </a:p>
                  </a:txBody>
                  <a:tcPr marL="36000" marR="36000" marT="9072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072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072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85947750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2366874"/>
              </p:ext>
            </p:extLst>
          </p:nvPr>
        </p:nvGraphicFramePr>
        <p:xfrm>
          <a:off x="393874" y="5124326"/>
          <a:ext cx="6797673" cy="4620294"/>
        </p:xfrm>
        <a:graphic>
          <a:graphicData uri="http://schemas.openxmlformats.org/drawingml/2006/table">
            <a:tbl>
              <a:tblPr/>
              <a:tblGrid>
                <a:gridCol w="1121144">
                  <a:extLst>
                    <a:ext uri="{9D8B030D-6E8A-4147-A177-3AD203B41FA5}">
                      <a16:colId xmlns:a16="http://schemas.microsoft.com/office/drawing/2014/main" val="3530464823"/>
                    </a:ext>
                  </a:extLst>
                </a:gridCol>
                <a:gridCol w="873312">
                  <a:extLst>
                    <a:ext uri="{9D8B030D-6E8A-4147-A177-3AD203B41FA5}">
                      <a16:colId xmlns:a16="http://schemas.microsoft.com/office/drawing/2014/main" val="3915036517"/>
                    </a:ext>
                  </a:extLst>
                </a:gridCol>
                <a:gridCol w="896915">
                  <a:extLst>
                    <a:ext uri="{9D8B030D-6E8A-4147-A177-3AD203B41FA5}">
                      <a16:colId xmlns:a16="http://schemas.microsoft.com/office/drawing/2014/main" val="2475988935"/>
                    </a:ext>
                  </a:extLst>
                </a:gridCol>
                <a:gridCol w="1215556">
                  <a:extLst>
                    <a:ext uri="{9D8B030D-6E8A-4147-A177-3AD203B41FA5}">
                      <a16:colId xmlns:a16="http://schemas.microsoft.com/office/drawing/2014/main" val="2940604001"/>
                    </a:ext>
                  </a:extLst>
                </a:gridCol>
                <a:gridCol w="1132946">
                  <a:extLst>
                    <a:ext uri="{9D8B030D-6E8A-4147-A177-3AD203B41FA5}">
                      <a16:colId xmlns:a16="http://schemas.microsoft.com/office/drawing/2014/main" val="381683921"/>
                    </a:ext>
                  </a:extLst>
                </a:gridCol>
                <a:gridCol w="778900">
                  <a:extLst>
                    <a:ext uri="{9D8B030D-6E8A-4147-A177-3AD203B41FA5}">
                      <a16:colId xmlns:a16="http://schemas.microsoft.com/office/drawing/2014/main" val="2601783475"/>
                    </a:ext>
                  </a:extLst>
                </a:gridCol>
                <a:gridCol w="778900">
                  <a:extLst>
                    <a:ext uri="{9D8B030D-6E8A-4147-A177-3AD203B41FA5}">
                      <a16:colId xmlns:a16="http://schemas.microsoft.com/office/drawing/2014/main" val="2682182103"/>
                    </a:ext>
                  </a:extLst>
                </a:gridCol>
              </a:tblGrid>
              <a:tr h="25668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물리</a:t>
                      </a:r>
                    </a:p>
                  </a:txBody>
                  <a:tcPr marL="36000" marR="36000" marT="88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논리</a:t>
                      </a:r>
                    </a:p>
                  </a:txBody>
                  <a:tcPr marL="36000" marR="36000" marT="8851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데이터형식</a:t>
                      </a:r>
                    </a:p>
                  </a:txBody>
                  <a:tcPr marL="36000" marR="36000" marT="8851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설명</a:t>
                      </a:r>
                    </a:p>
                  </a:txBody>
                  <a:tcPr marL="36000" marR="36000" marT="8851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기본값</a:t>
                      </a:r>
                    </a:p>
                  </a:txBody>
                  <a:tcPr marL="36000" marR="36000" marT="8851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키</a:t>
                      </a:r>
                    </a:p>
                  </a:txBody>
                  <a:tcPr marL="36000" marR="36000" marT="8851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기타</a:t>
                      </a:r>
                    </a:p>
                  </a:txBody>
                  <a:tcPr marL="36000" marR="36000" marT="8851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4578909"/>
                  </a:ext>
                </a:extLst>
              </a:tr>
              <a:tr h="256683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ordNo</a:t>
                      </a:r>
                    </a:p>
                  </a:txBody>
                  <a:tcPr marL="36000" marR="36000" marT="88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주문번호</a:t>
                      </a:r>
                    </a:p>
                  </a:txBody>
                  <a:tcPr marL="36000" marR="36000" marT="8851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INT</a:t>
                      </a:r>
                    </a:p>
                  </a:txBody>
                  <a:tcPr marL="36000" marR="36000" marT="8851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8851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AUTO_INCREMENT</a:t>
                      </a:r>
                    </a:p>
                  </a:txBody>
                  <a:tcPr marL="36000" marR="36000" marT="8851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PK</a:t>
                      </a:r>
                    </a:p>
                  </a:txBody>
                  <a:tcPr marL="36000" marR="36000" marT="8851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8851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0083305"/>
                  </a:ext>
                </a:extLst>
              </a:tr>
              <a:tr h="256683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uid</a:t>
                      </a:r>
                    </a:p>
                  </a:txBody>
                  <a:tcPr marL="36000" marR="36000" marT="88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주문 회원 아이디</a:t>
                      </a:r>
                    </a:p>
                  </a:txBody>
                  <a:tcPr marL="36000" marR="36000" marT="8851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VARCHAR(20)</a:t>
                      </a:r>
                    </a:p>
                  </a:txBody>
                  <a:tcPr marL="36000" marR="36000" marT="8851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8851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NOT NULL</a:t>
                      </a:r>
                    </a:p>
                  </a:txBody>
                  <a:tcPr marL="36000" marR="36000" marT="8851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8851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8851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8266245"/>
                  </a:ext>
                </a:extLst>
              </a:tr>
              <a:tr h="256683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ordCount</a:t>
                      </a:r>
                    </a:p>
                  </a:txBody>
                  <a:tcPr marL="36000" marR="36000" marT="88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상품 수량</a:t>
                      </a:r>
                    </a:p>
                  </a:txBody>
                  <a:tcPr marL="36000" marR="36000" marT="8851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INT</a:t>
                      </a:r>
                    </a:p>
                  </a:txBody>
                  <a:tcPr marL="36000" marR="36000" marT="8851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8851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</a:t>
                      </a:r>
                    </a:p>
                  </a:txBody>
                  <a:tcPr marL="36000" marR="36000" marT="8851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8851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8851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29077144"/>
                  </a:ext>
                </a:extLst>
              </a:tr>
              <a:tr h="256683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ordPrice</a:t>
                      </a:r>
                    </a:p>
                  </a:txBody>
                  <a:tcPr marL="36000" marR="36000" marT="88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상품 가격</a:t>
                      </a:r>
                    </a:p>
                  </a:txBody>
                  <a:tcPr marL="36000" marR="36000" marT="8851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INT</a:t>
                      </a:r>
                    </a:p>
                  </a:txBody>
                  <a:tcPr marL="36000" marR="36000" marT="8851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8851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</a:t>
                      </a:r>
                    </a:p>
                  </a:txBody>
                  <a:tcPr marL="36000" marR="36000" marT="8851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8851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8851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24990543"/>
                  </a:ext>
                </a:extLst>
              </a:tr>
              <a:tr h="256683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ordDiscount</a:t>
                      </a:r>
                    </a:p>
                  </a:txBody>
                  <a:tcPr marL="36000" marR="36000" marT="88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할인 금액</a:t>
                      </a:r>
                    </a:p>
                  </a:txBody>
                  <a:tcPr marL="36000" marR="36000" marT="8851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INT</a:t>
                      </a:r>
                    </a:p>
                  </a:txBody>
                  <a:tcPr marL="36000" marR="36000" marT="8851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8851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</a:t>
                      </a:r>
                    </a:p>
                  </a:txBody>
                  <a:tcPr marL="36000" marR="36000" marT="8851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8851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8851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7682388"/>
                  </a:ext>
                </a:extLst>
              </a:tr>
              <a:tr h="256683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ordDelivery</a:t>
                      </a:r>
                    </a:p>
                  </a:txBody>
                  <a:tcPr marL="36000" marR="36000" marT="88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배송료</a:t>
                      </a:r>
                    </a:p>
                  </a:txBody>
                  <a:tcPr marL="36000" marR="36000" marT="8851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INT</a:t>
                      </a:r>
                    </a:p>
                  </a:txBody>
                  <a:tcPr marL="36000" marR="36000" marT="8851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8851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</a:t>
                      </a:r>
                    </a:p>
                  </a:txBody>
                  <a:tcPr marL="36000" marR="36000" marT="8851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8851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8851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64623320"/>
                  </a:ext>
                </a:extLst>
              </a:tr>
              <a:tr h="256683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savePoint</a:t>
                      </a:r>
                    </a:p>
                  </a:txBody>
                  <a:tcPr marL="36000" marR="36000" marT="88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적립 포인트</a:t>
                      </a:r>
                    </a:p>
                  </a:txBody>
                  <a:tcPr marL="36000" marR="36000" marT="8851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INT</a:t>
                      </a:r>
                    </a:p>
                  </a:txBody>
                  <a:tcPr marL="36000" marR="36000" marT="8851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8851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</a:t>
                      </a:r>
                    </a:p>
                  </a:txBody>
                  <a:tcPr marL="36000" marR="36000" marT="8851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8851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8851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57959673"/>
                  </a:ext>
                </a:extLst>
              </a:tr>
              <a:tr h="256683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usedPoint</a:t>
                      </a:r>
                    </a:p>
                  </a:txBody>
                  <a:tcPr marL="36000" marR="36000" marT="88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사용 포인트</a:t>
                      </a:r>
                    </a:p>
                  </a:txBody>
                  <a:tcPr marL="36000" marR="36000" marT="8851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INT</a:t>
                      </a:r>
                    </a:p>
                  </a:txBody>
                  <a:tcPr marL="36000" marR="36000" marT="8851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8851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</a:t>
                      </a:r>
                    </a:p>
                  </a:txBody>
                  <a:tcPr marL="36000" marR="36000" marT="8851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8851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8851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2082144"/>
                  </a:ext>
                </a:extLst>
              </a:tr>
              <a:tr h="256683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ordTotPrice</a:t>
                      </a:r>
                    </a:p>
                  </a:txBody>
                  <a:tcPr marL="36000" marR="36000" marT="88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전체결제금액</a:t>
                      </a:r>
                    </a:p>
                  </a:txBody>
                  <a:tcPr marL="36000" marR="36000" marT="8851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INT</a:t>
                      </a:r>
                    </a:p>
                  </a:txBody>
                  <a:tcPr marL="36000" marR="36000" marT="8851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8851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</a:t>
                      </a:r>
                    </a:p>
                  </a:txBody>
                  <a:tcPr marL="36000" marR="36000" marT="8851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8851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8851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0894168"/>
                  </a:ext>
                </a:extLst>
              </a:tr>
              <a:tr h="256683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recipName</a:t>
                      </a:r>
                    </a:p>
                  </a:txBody>
                  <a:tcPr marL="36000" marR="36000" marT="88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수령인</a:t>
                      </a:r>
                    </a:p>
                  </a:txBody>
                  <a:tcPr marL="36000" marR="36000" marT="8851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VARCHAR(20)</a:t>
                      </a:r>
                    </a:p>
                  </a:txBody>
                  <a:tcPr marL="36000" marR="36000" marT="8851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8851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NOT NULL</a:t>
                      </a:r>
                    </a:p>
                  </a:txBody>
                  <a:tcPr marL="36000" marR="36000" marT="8851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8851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8851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5407304"/>
                  </a:ext>
                </a:extLst>
              </a:tr>
              <a:tr h="256683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recipHp</a:t>
                      </a:r>
                    </a:p>
                  </a:txBody>
                  <a:tcPr marL="36000" marR="36000" marT="88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수령인 휴대폰</a:t>
                      </a:r>
                    </a:p>
                  </a:txBody>
                  <a:tcPr marL="36000" marR="36000" marT="8851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CHAR(13)</a:t>
                      </a:r>
                    </a:p>
                  </a:txBody>
                  <a:tcPr marL="36000" marR="36000" marT="8851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8851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NOT NULL</a:t>
                      </a:r>
                    </a:p>
                  </a:txBody>
                  <a:tcPr marL="36000" marR="36000" marT="8851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8851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8851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50893227"/>
                  </a:ext>
                </a:extLst>
              </a:tr>
              <a:tr h="256683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recipZip</a:t>
                      </a:r>
                    </a:p>
                  </a:txBody>
                  <a:tcPr marL="36000" marR="36000" marT="88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수령인 우편번호</a:t>
                      </a:r>
                    </a:p>
                  </a:txBody>
                  <a:tcPr marL="36000" marR="36000" marT="8851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CHAR(5)</a:t>
                      </a:r>
                    </a:p>
                  </a:txBody>
                  <a:tcPr marL="36000" marR="36000" marT="8851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8851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NOT NULL</a:t>
                      </a:r>
                    </a:p>
                  </a:txBody>
                  <a:tcPr marL="36000" marR="36000" marT="8851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8851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8851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4961065"/>
                  </a:ext>
                </a:extLst>
              </a:tr>
              <a:tr h="256683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recipAddr1</a:t>
                      </a:r>
                    </a:p>
                  </a:txBody>
                  <a:tcPr marL="36000" marR="36000" marT="88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주문자 주소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</a:p>
                  </a:txBody>
                  <a:tcPr marL="36000" marR="36000" marT="8851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VARCHAR(255)</a:t>
                      </a:r>
                    </a:p>
                  </a:txBody>
                  <a:tcPr marL="36000" marR="36000" marT="8851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8851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NOT NULL</a:t>
                      </a:r>
                    </a:p>
                  </a:txBody>
                  <a:tcPr marL="36000" marR="36000" marT="8851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8851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8851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6195969"/>
                  </a:ext>
                </a:extLst>
              </a:tr>
              <a:tr h="256683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recipAddr2</a:t>
                      </a:r>
                    </a:p>
                  </a:txBody>
                  <a:tcPr marL="36000" marR="36000" marT="88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주문자 주소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</a:t>
                      </a:r>
                    </a:p>
                  </a:txBody>
                  <a:tcPr marL="36000" marR="36000" marT="8851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VARCHAR(255)</a:t>
                      </a:r>
                    </a:p>
                  </a:txBody>
                  <a:tcPr marL="36000" marR="36000" marT="8851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8851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NOT NULL</a:t>
                      </a:r>
                    </a:p>
                  </a:txBody>
                  <a:tcPr marL="36000" marR="36000" marT="8851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8851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8851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5494022"/>
                  </a:ext>
                </a:extLst>
              </a:tr>
              <a:tr h="256683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ordPayment</a:t>
                      </a:r>
                    </a:p>
                  </a:txBody>
                  <a:tcPr marL="36000" marR="36000" marT="88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결제방법</a:t>
                      </a:r>
                    </a:p>
                  </a:txBody>
                  <a:tcPr marL="36000" marR="36000" marT="8851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TINYINT</a:t>
                      </a:r>
                    </a:p>
                  </a:txBody>
                  <a:tcPr marL="36000" marR="36000" marT="8851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하단참조</a:t>
                      </a:r>
                    </a:p>
                  </a:txBody>
                  <a:tcPr marL="36000" marR="36000" marT="8851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NOT NULL</a:t>
                      </a:r>
                    </a:p>
                  </a:txBody>
                  <a:tcPr marL="36000" marR="36000" marT="8851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8851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8851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64804018"/>
                  </a:ext>
                </a:extLst>
              </a:tr>
              <a:tr h="256683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ordComplete</a:t>
                      </a:r>
                    </a:p>
                  </a:txBody>
                  <a:tcPr marL="36000" marR="36000" marT="88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결제완료여부</a:t>
                      </a:r>
                    </a:p>
                  </a:txBody>
                  <a:tcPr marL="36000" marR="36000" marT="8851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TINYINT</a:t>
                      </a:r>
                    </a:p>
                  </a:txBody>
                  <a:tcPr marL="36000" marR="36000" marT="8851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8851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NOT NULL</a:t>
                      </a:r>
                    </a:p>
                  </a:txBody>
                  <a:tcPr marL="36000" marR="36000" marT="8851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8851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8851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76947328"/>
                  </a:ext>
                </a:extLst>
              </a:tr>
              <a:tr h="256683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ordDate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88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주문 날짜</a:t>
                      </a:r>
                    </a:p>
                  </a:txBody>
                  <a:tcPr marL="36000" marR="36000" marT="8851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DATETIME</a:t>
                      </a:r>
                    </a:p>
                  </a:txBody>
                  <a:tcPr marL="36000" marR="36000" marT="8851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8851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NOT NULL</a:t>
                      </a:r>
                    </a:p>
                  </a:txBody>
                  <a:tcPr marL="36000" marR="36000" marT="8851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8851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8851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85633667"/>
                  </a:ext>
                </a:extLst>
              </a:tr>
            </a:tbl>
          </a:graphicData>
        </a:graphic>
      </p:graphicFrame>
      <p:sp>
        <p:nvSpPr>
          <p:cNvPr id="6" name="object 6"/>
          <p:cNvSpPr txBox="1"/>
          <p:nvPr/>
        </p:nvSpPr>
        <p:spPr>
          <a:xfrm>
            <a:off x="1166164" y="4764286"/>
            <a:ext cx="1171926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 dirty="0" err="1" smtClean="0">
                <a:solidFill>
                  <a:srgbClr val="000000"/>
                </a:solidFill>
                <a:latin typeface="+mn-ea"/>
                <a:cs typeface="IHPDMS+NanumGothic"/>
              </a:rPr>
              <a:t>km_product_order</a:t>
            </a:r>
            <a:endParaRPr sz="1000" dirty="0">
              <a:solidFill>
                <a:srgbClr val="000000"/>
              </a:solidFill>
              <a:latin typeface="+mn-ea"/>
              <a:cs typeface="IHPDMS+NanumGothic"/>
            </a:endParaRPr>
          </a:p>
        </p:txBody>
      </p:sp>
    </p:spTree>
    <p:extLst>
      <p:ext uri="{BB962C8B-B14F-4D97-AF65-F5344CB8AC3E}">
        <p14:creationId xmlns:p14="http://schemas.microsoft.com/office/powerpoint/2010/main" val="3912698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object 6"/>
          <p:cNvSpPr txBox="1"/>
          <p:nvPr/>
        </p:nvSpPr>
        <p:spPr>
          <a:xfrm>
            <a:off x="1166164" y="1094829"/>
            <a:ext cx="1747990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 dirty="0" err="1" smtClean="0">
                <a:solidFill>
                  <a:srgbClr val="000000"/>
                </a:solidFill>
                <a:latin typeface="+mn-ea"/>
                <a:cs typeface="IHPDMS+NanumGothic"/>
              </a:rPr>
              <a:t>km_product_order_item</a:t>
            </a:r>
            <a:endParaRPr sz="1000" dirty="0">
              <a:solidFill>
                <a:srgbClr val="000000"/>
              </a:solidFill>
              <a:latin typeface="+mn-ea"/>
              <a:cs typeface="IHPDMS+NanumGothic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54196" y="4908302"/>
            <a:ext cx="1171926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 dirty="0" err="1" smtClean="0">
                <a:solidFill>
                  <a:srgbClr val="000000"/>
                </a:solidFill>
                <a:latin typeface="+mn-ea"/>
                <a:cs typeface="IHPDMS+NanumGothic"/>
              </a:rPr>
              <a:t>km_product_review</a:t>
            </a:r>
            <a:endParaRPr sz="1000" dirty="0">
              <a:solidFill>
                <a:srgbClr val="000000"/>
              </a:solidFill>
              <a:latin typeface="+mn-ea"/>
              <a:cs typeface="IHPDMS+NanumGothic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9203350"/>
              </p:ext>
            </p:extLst>
          </p:nvPr>
        </p:nvGraphicFramePr>
        <p:xfrm>
          <a:off x="609897" y="1454869"/>
          <a:ext cx="6264695" cy="2486025"/>
        </p:xfrm>
        <a:graphic>
          <a:graphicData uri="http://schemas.openxmlformats.org/drawingml/2006/table">
            <a:tbl>
              <a:tblPr/>
              <a:tblGrid>
                <a:gridCol w="152375">
                  <a:extLst>
                    <a:ext uri="{9D8B030D-6E8A-4147-A177-3AD203B41FA5}">
                      <a16:colId xmlns:a16="http://schemas.microsoft.com/office/drawing/2014/main" val="1134878534"/>
                    </a:ext>
                  </a:extLst>
                </a:gridCol>
                <a:gridCol w="844989">
                  <a:extLst>
                    <a:ext uri="{9D8B030D-6E8A-4147-A177-3AD203B41FA5}">
                      <a16:colId xmlns:a16="http://schemas.microsoft.com/office/drawing/2014/main" val="1930610275"/>
                    </a:ext>
                  </a:extLst>
                </a:gridCol>
                <a:gridCol w="914251">
                  <a:extLst>
                    <a:ext uri="{9D8B030D-6E8A-4147-A177-3AD203B41FA5}">
                      <a16:colId xmlns:a16="http://schemas.microsoft.com/office/drawing/2014/main" val="1794099124"/>
                    </a:ext>
                  </a:extLst>
                </a:gridCol>
                <a:gridCol w="696076">
                  <a:extLst>
                    <a:ext uri="{9D8B030D-6E8A-4147-A177-3AD203B41FA5}">
                      <a16:colId xmlns:a16="http://schemas.microsoft.com/office/drawing/2014/main" val="3318680780"/>
                    </a:ext>
                  </a:extLst>
                </a:gridCol>
                <a:gridCol w="914251">
                  <a:extLst>
                    <a:ext uri="{9D8B030D-6E8A-4147-A177-3AD203B41FA5}">
                      <a16:colId xmlns:a16="http://schemas.microsoft.com/office/drawing/2014/main" val="4270423940"/>
                    </a:ext>
                  </a:extLst>
                </a:gridCol>
                <a:gridCol w="914251">
                  <a:extLst>
                    <a:ext uri="{9D8B030D-6E8A-4147-A177-3AD203B41FA5}">
                      <a16:colId xmlns:a16="http://schemas.microsoft.com/office/drawing/2014/main" val="874699353"/>
                    </a:ext>
                  </a:extLst>
                </a:gridCol>
                <a:gridCol w="914251">
                  <a:extLst>
                    <a:ext uri="{9D8B030D-6E8A-4147-A177-3AD203B41FA5}">
                      <a16:colId xmlns:a16="http://schemas.microsoft.com/office/drawing/2014/main" val="4081841670"/>
                    </a:ext>
                  </a:extLst>
                </a:gridCol>
                <a:gridCol w="914251">
                  <a:extLst>
                    <a:ext uri="{9D8B030D-6E8A-4147-A177-3AD203B41FA5}">
                      <a16:colId xmlns:a16="http://schemas.microsoft.com/office/drawing/2014/main" val="1650128433"/>
                    </a:ext>
                  </a:extLst>
                </a:gridCol>
              </a:tblGrid>
              <a:tr h="276225"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물리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논리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데이터형식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설명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기본값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키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4049982"/>
                  </a:ext>
                </a:extLst>
              </a:tr>
              <a:tr h="276225"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ordNo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주문번호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INT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NOT NULL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21726006"/>
                  </a:ext>
                </a:extLst>
              </a:tr>
              <a:tr h="276225"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prodNo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상품번호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INT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NOT NULL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0093833"/>
                  </a:ext>
                </a:extLst>
              </a:tr>
              <a:tr h="276225"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count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상품수량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INT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NOT NULL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1337100"/>
                  </a:ext>
                </a:extLst>
              </a:tr>
              <a:tr h="276225"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price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상품가격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INT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NOT NULL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36962240"/>
                  </a:ext>
                </a:extLst>
              </a:tr>
              <a:tr h="276225"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discount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할인율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TINYINT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NOT NULL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25002712"/>
                  </a:ext>
                </a:extLst>
              </a:tr>
              <a:tr h="276225"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point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포인트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INT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NOT NULL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5562079"/>
                  </a:ext>
                </a:extLst>
              </a:tr>
              <a:tr h="276225"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delivery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배송비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INT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NOT NULL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11702279"/>
                  </a:ext>
                </a:extLst>
              </a:tr>
              <a:tr h="276225"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total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소계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INT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NOT NULL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08313262"/>
                  </a:ext>
                </a:extLst>
              </a:tr>
            </a:tbl>
          </a:graphicData>
        </a:graphic>
      </p:graphicFrame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1947000"/>
              </p:ext>
            </p:extLst>
          </p:nvPr>
        </p:nvGraphicFramePr>
        <p:xfrm>
          <a:off x="825921" y="5196334"/>
          <a:ext cx="6048671" cy="2209800"/>
        </p:xfrm>
        <a:graphic>
          <a:graphicData uri="http://schemas.openxmlformats.org/drawingml/2006/table">
            <a:tbl>
              <a:tblPr/>
              <a:tblGrid>
                <a:gridCol w="519906">
                  <a:extLst>
                    <a:ext uri="{9D8B030D-6E8A-4147-A177-3AD203B41FA5}">
                      <a16:colId xmlns:a16="http://schemas.microsoft.com/office/drawing/2014/main" val="1631185758"/>
                    </a:ext>
                  </a:extLst>
                </a:gridCol>
                <a:gridCol w="836923">
                  <a:extLst>
                    <a:ext uri="{9D8B030D-6E8A-4147-A177-3AD203B41FA5}">
                      <a16:colId xmlns:a16="http://schemas.microsoft.com/office/drawing/2014/main" val="304814882"/>
                    </a:ext>
                  </a:extLst>
                </a:gridCol>
                <a:gridCol w="963730">
                  <a:extLst>
                    <a:ext uri="{9D8B030D-6E8A-4147-A177-3AD203B41FA5}">
                      <a16:colId xmlns:a16="http://schemas.microsoft.com/office/drawing/2014/main" val="1785901171"/>
                    </a:ext>
                  </a:extLst>
                </a:gridCol>
                <a:gridCol w="836923">
                  <a:extLst>
                    <a:ext uri="{9D8B030D-6E8A-4147-A177-3AD203B41FA5}">
                      <a16:colId xmlns:a16="http://schemas.microsoft.com/office/drawing/2014/main" val="1996350930"/>
                    </a:ext>
                  </a:extLst>
                </a:gridCol>
                <a:gridCol w="1217343">
                  <a:extLst>
                    <a:ext uri="{9D8B030D-6E8A-4147-A177-3AD203B41FA5}">
                      <a16:colId xmlns:a16="http://schemas.microsoft.com/office/drawing/2014/main" val="1900166337"/>
                    </a:ext>
                  </a:extLst>
                </a:gridCol>
                <a:gridCol w="836923">
                  <a:extLst>
                    <a:ext uri="{9D8B030D-6E8A-4147-A177-3AD203B41FA5}">
                      <a16:colId xmlns:a16="http://schemas.microsoft.com/office/drawing/2014/main" val="1167947294"/>
                    </a:ext>
                  </a:extLst>
                </a:gridCol>
                <a:gridCol w="836923">
                  <a:extLst>
                    <a:ext uri="{9D8B030D-6E8A-4147-A177-3AD203B41FA5}">
                      <a16:colId xmlns:a16="http://schemas.microsoft.com/office/drawing/2014/main" val="1453349917"/>
                    </a:ext>
                  </a:extLst>
                </a:gridCol>
              </a:tblGrid>
              <a:tr h="27622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물리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논리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데이터형식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설명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기본값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키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7165346"/>
                  </a:ext>
                </a:extLst>
              </a:tr>
              <a:tr h="276225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revNo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리뷰번호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INT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AUTO_INCREMENT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PK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67407602"/>
                  </a:ext>
                </a:extLst>
              </a:tr>
              <a:tr h="276225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prodNo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상품번호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INT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NOT NULL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8226058"/>
                  </a:ext>
                </a:extLst>
              </a:tr>
              <a:tr h="276225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content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리뷰내용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VARCHAR(255)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NOT NULL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539677"/>
                  </a:ext>
                </a:extLst>
              </a:tr>
              <a:tr h="276225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uid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회원아이디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VARCHAR(20)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NOT NULL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6992297"/>
                  </a:ext>
                </a:extLst>
              </a:tr>
              <a:tr h="276225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rating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상품 평가등급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TINYINT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NOT NULL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2590619"/>
                  </a:ext>
                </a:extLst>
              </a:tr>
              <a:tr h="276225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regip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작성 </a:t>
                      </a: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ip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VARCHAR(100)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NOT NULL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33733576"/>
                  </a:ext>
                </a:extLst>
              </a:tr>
              <a:tr h="276225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rdate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작성일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DATETIME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NOT NULL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843975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6136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1166164" y="1091397"/>
            <a:ext cx="1280032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 smtClean="0">
                <a:solidFill>
                  <a:srgbClr val="000000"/>
                </a:solidFill>
                <a:latin typeface="+mn-ea"/>
                <a:cs typeface="LUOGFN+NanumGothic"/>
              </a:rPr>
              <a:t>4.</a:t>
            </a:r>
            <a:r>
              <a:rPr lang="en-US" sz="1000" dirty="0" smtClean="0">
                <a:solidFill>
                  <a:srgbClr val="000000"/>
                </a:solidFill>
                <a:latin typeface="+mn-ea"/>
                <a:cs typeface="LUOGFN+NanumGothic"/>
              </a:rPr>
              <a:t>3</a:t>
            </a:r>
            <a:r>
              <a:rPr sz="1000" dirty="0" smtClean="0">
                <a:solidFill>
                  <a:srgbClr val="000000"/>
                </a:solidFill>
                <a:latin typeface="+mn-ea"/>
                <a:cs typeface="LUOGFN+NanumGothic"/>
              </a:rPr>
              <a:t>.</a:t>
            </a:r>
            <a:r>
              <a:rPr lang="en-US" sz="1000" dirty="0" smtClean="0">
                <a:solidFill>
                  <a:srgbClr val="000000"/>
                </a:solidFill>
                <a:latin typeface="+mn-ea"/>
                <a:cs typeface="LUOGFN+NanumGothic"/>
              </a:rPr>
              <a:t>1</a:t>
            </a:r>
            <a:r>
              <a:rPr sz="1000" dirty="0" smtClean="0">
                <a:solidFill>
                  <a:srgbClr val="000000"/>
                </a:solidFill>
                <a:latin typeface="+mn-ea"/>
                <a:cs typeface="LUOGFN+NanumGothic"/>
              </a:rPr>
              <a:t>)</a:t>
            </a:r>
            <a:r>
              <a:rPr sz="1000" spc="199" dirty="0" smtClean="0">
                <a:solidFill>
                  <a:srgbClr val="000000"/>
                </a:solidFill>
                <a:latin typeface="+mn-ea"/>
                <a:cs typeface="LUOGFN+NanumGothic"/>
              </a:rPr>
              <a:t> </a:t>
            </a:r>
            <a:r>
              <a:rPr lang="ko-KR" altLang="en-US" sz="1000" spc="199" dirty="0" smtClean="0">
                <a:solidFill>
                  <a:srgbClr val="000000"/>
                </a:solidFill>
                <a:latin typeface="+mn-ea"/>
                <a:cs typeface="LUOGFN+NanumGothic"/>
              </a:rPr>
              <a:t>클래스 목록</a:t>
            </a:r>
            <a:endParaRPr sz="1000" dirty="0">
              <a:solidFill>
                <a:srgbClr val="000000"/>
              </a:solidFill>
              <a:latin typeface="+mn-ea"/>
              <a:cs typeface="IHPDMS+NanumGothic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9375802"/>
              </p:ext>
            </p:extLst>
          </p:nvPr>
        </p:nvGraphicFramePr>
        <p:xfrm>
          <a:off x="825922" y="1379910"/>
          <a:ext cx="5930900" cy="6667500"/>
        </p:xfrm>
        <a:graphic>
          <a:graphicData uri="http://schemas.openxmlformats.org/drawingml/2006/table">
            <a:tbl>
              <a:tblPr/>
              <a:tblGrid>
                <a:gridCol w="1625600">
                  <a:extLst>
                    <a:ext uri="{9D8B030D-6E8A-4147-A177-3AD203B41FA5}">
                      <a16:colId xmlns:a16="http://schemas.microsoft.com/office/drawing/2014/main" val="1358375598"/>
                    </a:ext>
                  </a:extLst>
                </a:gridCol>
                <a:gridCol w="1955800">
                  <a:extLst>
                    <a:ext uri="{9D8B030D-6E8A-4147-A177-3AD203B41FA5}">
                      <a16:colId xmlns:a16="http://schemas.microsoft.com/office/drawing/2014/main" val="3037404"/>
                    </a:ext>
                  </a:extLst>
                </a:gridCol>
                <a:gridCol w="2349500">
                  <a:extLst>
                    <a:ext uri="{9D8B030D-6E8A-4147-A177-3AD203B41FA5}">
                      <a16:colId xmlns:a16="http://schemas.microsoft.com/office/drawing/2014/main" val="2069536068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Package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Class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설명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755533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controller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IndexController.java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메인 화면 컨트롤러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2256578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controller.admin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IindexController.java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관리자 메인 화면 컨트롤러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492152"/>
                  </a:ext>
                </a:extLst>
              </a:tr>
              <a:tr h="190500">
                <a:tc rowSpan="14"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controller.admin.cs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FaqDeleteController.java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관리자 자주묻는질문 삭제 컨트롤러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3628683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FaqListController.java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관리자 자주묻는질문 목록 컨트롤러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3117444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FaqModifyController.java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관리자 자주묻는질문 수정 컨트롤러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39928513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FaqViewController.java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관리자 자주묻는질문 보기 컨트롤러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5087546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FaqWriteController.java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관리자 자주묻는질문 쓰기 컨트롤러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56176412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NoticeDeleteController.java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관리자 공지사항 삭제 컨트롤러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3747911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NoticeListController.java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관리자 공지사항 목록 컨트롤러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1154744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NoticeModifyController.java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관리자 공지사항 수정 컨트롤러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78255593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NoticeViewController.java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관리자 공지사항 보기 컨트롤러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05514964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NoticeWriteController.java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관리자 공지사항 쓰기 컨트롤러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0381109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QnaDeleteController.java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관리자 문의하기 삭제 컨트롤러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32278454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QnaListController.java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관리자 문의하기 목록 컨트롤러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90932550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QnaReplyController.java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관리자 문의하기 답변 컨트롤러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48383319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QnaViewController.java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관리자 문의하기 보기 컨트롤러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72372957"/>
                  </a:ext>
                </a:extLst>
              </a:tr>
              <a:tr h="190500">
                <a:tc rowSpan="2"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controller.admin.product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ListController.java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관리자 상품관리 컨트롤러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26794667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RegisterController.java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관리자 상품등록 컨트롤러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2566649"/>
                  </a:ext>
                </a:extLst>
              </a:tr>
              <a:tr h="190500">
                <a:tc rowSpan="8"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controller.cs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FaqListController.java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자주묻는질문 목록 컨트롤러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8244742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FaqViewController.java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자주묻는질문 보기 컨트롤러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9745353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IndexController.java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고객센터 메인 화면 컨트롤러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19560327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NoticeListController.java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공지사항 목록 컨트롤러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7592934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NoticeViewController.java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공지사항 보기 컨트롤러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8944547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QnaListController.java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문의하기 목록 컨트롤러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92649921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QnaViewController.java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문의하기 보기 컨트롤러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96729106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QnaWriteController.java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문의하기 쓰기 컨트롤러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1925025"/>
                  </a:ext>
                </a:extLst>
              </a:tr>
              <a:tr h="190500">
                <a:tc rowSpan="8"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controller.member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CheckUidController.java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로그인 계정 확인 컨트롤러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0071306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EmailAuthController.java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이메일 인증 컨트롤러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7017110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JoinController.java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회원가입 유형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컨트롤러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7533028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LoginController.java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로그인 컨트롤러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0065347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LogoutController.java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로그아웃 컨트롤러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51642314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RegisterController.java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일반회원 가입 컨트롤러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81650335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RegisterSellerController.java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판매회원 가입 컨트롤러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20858306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SignupController.java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약관동의 컨트롤러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474332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470705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1"/>
          <p:cNvSpPr/>
          <p:nvPr/>
        </p:nvSpPr>
        <p:spPr>
          <a:xfrm>
            <a:off x="3791711" y="1483360"/>
            <a:ext cx="12700" cy="79724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58316" y="1068831"/>
            <a:ext cx="2787726" cy="29438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511672" y="624566"/>
            <a:ext cx="212627" cy="4465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803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-</a:t>
            </a:r>
          </a:p>
          <a:p>
            <a:pPr marL="0" marR="0">
              <a:lnSpc>
                <a:spcPts val="803"/>
              </a:lnSpc>
              <a:spcBef>
                <a:spcPts val="395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-</a:t>
            </a:r>
          </a:p>
          <a:p>
            <a:pPr marL="0" marR="0">
              <a:lnSpc>
                <a:spcPts val="803"/>
              </a:lnSpc>
              <a:spcBef>
                <a:spcPts val="408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-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914704" y="1129497"/>
            <a:ext cx="399323" cy="183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sz="1000" b="1" spc="68" dirty="0">
                <a:solidFill>
                  <a:srgbClr val="FFFFFF"/>
                </a:solidFill>
                <a:latin typeface="EFWDSD+NanumGothicBold"/>
                <a:cs typeface="EFWDSD+NanumGothicBold"/>
              </a:rPr>
              <a:t>목차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3970654" y="1534881"/>
            <a:ext cx="1341236" cy="183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sz="1000" b="1" dirty="0">
                <a:solidFill>
                  <a:srgbClr val="000000"/>
                </a:solidFill>
                <a:latin typeface="MTTESP+NanumGothicBold"/>
                <a:cs typeface="MTTESP+NanumGothicBold"/>
              </a:rPr>
              <a:t>5.</a:t>
            </a:r>
            <a:r>
              <a:rPr sz="1000" b="1" spc="194" dirty="0">
                <a:solidFill>
                  <a:srgbClr val="000000"/>
                </a:solidFill>
                <a:latin typeface="MTTESP+NanumGothicBold"/>
                <a:cs typeface="MTTESP+NanumGothicBold"/>
              </a:rPr>
              <a:t> </a:t>
            </a:r>
            <a:r>
              <a:rPr sz="1000" b="1" dirty="0">
                <a:solidFill>
                  <a:srgbClr val="000000"/>
                </a:solidFill>
                <a:latin typeface="EFWDSD+NanumGothicBold"/>
                <a:cs typeface="EFWDSD+NanumGothicBold"/>
              </a:rPr>
              <a:t>프로젝트</a:t>
            </a:r>
            <a:r>
              <a:rPr sz="1000" b="1" spc="2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b="1" dirty="0">
                <a:solidFill>
                  <a:srgbClr val="000000"/>
                </a:solidFill>
                <a:latin typeface="EFWDSD+NanumGothicBold"/>
                <a:cs typeface="EFWDSD+NanumGothicBold"/>
              </a:rPr>
              <a:t>품질관리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914704" y="1603461"/>
            <a:ext cx="1101831" cy="183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sz="1000" b="1" dirty="0">
                <a:solidFill>
                  <a:srgbClr val="000000"/>
                </a:solidFill>
                <a:latin typeface="MTTESP+NanumGothicBold"/>
                <a:cs typeface="MTTESP+NanumGothicBold"/>
              </a:rPr>
              <a:t>1.</a:t>
            </a:r>
            <a:r>
              <a:rPr sz="1000" b="1" spc="191" dirty="0">
                <a:solidFill>
                  <a:srgbClr val="000000"/>
                </a:solidFill>
                <a:latin typeface="MTTESP+NanumGothicBold"/>
                <a:cs typeface="MTTESP+NanumGothicBold"/>
              </a:rPr>
              <a:t> </a:t>
            </a:r>
            <a:r>
              <a:rPr sz="1000" b="1" dirty="0">
                <a:solidFill>
                  <a:srgbClr val="000000"/>
                </a:solidFill>
                <a:latin typeface="EFWDSD+NanumGothicBold"/>
                <a:cs typeface="EFWDSD+NanumGothicBold"/>
              </a:rPr>
              <a:t>프로젝트</a:t>
            </a:r>
            <a:r>
              <a:rPr sz="1000" b="1" spc="2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b="1" dirty="0">
                <a:solidFill>
                  <a:srgbClr val="000000"/>
                </a:solidFill>
                <a:latin typeface="EFWDSD+NanumGothicBold"/>
                <a:cs typeface="EFWDSD+NanumGothicBold"/>
              </a:rPr>
              <a:t>개요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4089527" y="1752813"/>
            <a:ext cx="2707712" cy="6209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541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1)</a:t>
            </a:r>
            <a:r>
              <a:rPr sz="1000" spc="191" dirty="0">
                <a:solidFill>
                  <a:srgbClr val="000000"/>
                </a:solidFill>
                <a:latin typeface="LUOGFN+NanumGothic"/>
                <a:cs typeface="LUOGFN+NanumGothic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정보기술</a:t>
            </a:r>
            <a:r>
              <a:rPr sz="1000" spc="2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조직체계</a:t>
            </a:r>
            <a:r>
              <a:rPr sz="1000" spc="-12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..............................18</a:t>
            </a:r>
          </a:p>
          <a:p>
            <a:pPr marL="0" marR="0">
              <a:lnSpc>
                <a:spcPts val="1145"/>
              </a:lnSpc>
              <a:spcBef>
                <a:spcPts val="632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2)</a:t>
            </a:r>
            <a:r>
              <a:rPr sz="1000" spc="194" dirty="0">
                <a:solidFill>
                  <a:srgbClr val="000000"/>
                </a:solidFill>
                <a:latin typeface="LUOGFN+NanumGothic"/>
                <a:cs typeface="LUOGFN+NanumGothic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기술이전</a:t>
            </a: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.............................................18</a:t>
            </a:r>
          </a:p>
          <a:p>
            <a:pPr marL="0" marR="0">
              <a:lnSpc>
                <a:spcPts val="1145"/>
              </a:lnSpc>
              <a:spcBef>
                <a:spcPts val="570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3)</a:t>
            </a:r>
            <a:r>
              <a:rPr sz="1000" spc="188" dirty="0">
                <a:solidFill>
                  <a:srgbClr val="000000"/>
                </a:solidFill>
                <a:latin typeface="LUOGFN+NanumGothic"/>
                <a:cs typeface="LUOGFN+NanumGothic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모니터링</a:t>
            </a:r>
            <a:r>
              <a:rPr sz="1000" spc="2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및</a:t>
            </a:r>
            <a:r>
              <a:rPr sz="1000" spc="21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유지보수</a:t>
            </a:r>
            <a:r>
              <a:rPr sz="1000" spc="-7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..........................19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051864" y="1822917"/>
            <a:ext cx="2689120" cy="12762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1)</a:t>
            </a:r>
            <a:r>
              <a:rPr sz="1000" spc="191" dirty="0">
                <a:solidFill>
                  <a:srgbClr val="000000"/>
                </a:solidFill>
                <a:latin typeface="LUOGFN+NanumGothic"/>
                <a:cs typeface="LUOGFN+NanumGothic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프로젝트</a:t>
            </a:r>
            <a:r>
              <a:rPr sz="1000" spc="2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spc="37" dirty="0">
                <a:solidFill>
                  <a:srgbClr val="000000"/>
                </a:solidFill>
                <a:latin typeface="IHPDMS+NanumGothic"/>
                <a:cs typeface="IHPDMS+NanumGothic"/>
              </a:rPr>
              <a:t>요약</a:t>
            </a: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.......................................2</a:t>
            </a:r>
          </a:p>
          <a:p>
            <a:pPr marL="0" marR="0">
              <a:lnSpc>
                <a:spcPts val="1145"/>
              </a:lnSpc>
              <a:spcBef>
                <a:spcPts val="620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2)</a:t>
            </a:r>
            <a:r>
              <a:rPr sz="1000" spc="190" dirty="0">
                <a:solidFill>
                  <a:srgbClr val="000000"/>
                </a:solidFill>
                <a:latin typeface="LUOGFN+NanumGothic"/>
                <a:cs typeface="LUOGFN+NanumGothic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배경</a:t>
            </a:r>
            <a:r>
              <a:rPr sz="1000" spc="20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및</a:t>
            </a:r>
            <a:r>
              <a:rPr sz="1000" spc="2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목표</a:t>
            </a:r>
            <a:r>
              <a:rPr sz="10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........................................2</a:t>
            </a:r>
          </a:p>
          <a:p>
            <a:pPr marL="0" marR="0">
              <a:lnSpc>
                <a:spcPts val="1145"/>
              </a:lnSpc>
              <a:spcBef>
                <a:spcPts val="582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3)</a:t>
            </a:r>
            <a:r>
              <a:rPr sz="1000" spc="190" dirty="0">
                <a:solidFill>
                  <a:srgbClr val="000000"/>
                </a:solidFill>
                <a:latin typeface="LUOGFN+NanumGothic"/>
                <a:cs typeface="LUOGFN+NanumGothic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기대</a:t>
            </a:r>
            <a:r>
              <a:rPr sz="1000" spc="20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효과</a:t>
            </a:r>
            <a:r>
              <a:rPr sz="1000" spc="-8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.............................................2</a:t>
            </a:r>
          </a:p>
          <a:p>
            <a:pPr marL="0" marR="0">
              <a:lnSpc>
                <a:spcPts val="1145"/>
              </a:lnSpc>
              <a:spcBef>
                <a:spcPts val="570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4)</a:t>
            </a:r>
            <a:r>
              <a:rPr sz="1000" spc="190" dirty="0">
                <a:solidFill>
                  <a:srgbClr val="000000"/>
                </a:solidFill>
                <a:latin typeface="LUOGFN+NanumGothic"/>
                <a:cs typeface="LUOGFN+NanumGothic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주요</a:t>
            </a:r>
            <a:r>
              <a:rPr sz="1000" spc="20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기능</a:t>
            </a:r>
            <a:r>
              <a:rPr sz="1000" spc="-8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.............................................2</a:t>
            </a:r>
          </a:p>
          <a:p>
            <a:pPr marL="0" marR="0">
              <a:lnSpc>
                <a:spcPts val="1145"/>
              </a:lnSpc>
              <a:spcBef>
                <a:spcPts val="570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5)</a:t>
            </a:r>
            <a:r>
              <a:rPr sz="1000" spc="190" dirty="0">
                <a:solidFill>
                  <a:srgbClr val="000000"/>
                </a:solidFill>
                <a:latin typeface="LUOGFN+NanumGothic"/>
                <a:cs typeface="LUOGFN+NanumGothic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서비스</a:t>
            </a:r>
            <a:r>
              <a:rPr sz="1000" spc="21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채널</a:t>
            </a: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..........................................2</a:t>
            </a:r>
          </a:p>
          <a:p>
            <a:pPr marL="0" marR="0">
              <a:lnSpc>
                <a:spcPts val="1145"/>
              </a:lnSpc>
              <a:spcBef>
                <a:spcPts val="582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6)</a:t>
            </a:r>
            <a:r>
              <a:rPr sz="1000" spc="190" dirty="0">
                <a:solidFill>
                  <a:srgbClr val="000000"/>
                </a:solidFill>
                <a:latin typeface="LUOGFN+NanumGothic"/>
                <a:cs typeface="LUOGFN+NanumGothic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개발</a:t>
            </a:r>
            <a:r>
              <a:rPr sz="1000" spc="20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방식</a:t>
            </a:r>
            <a:r>
              <a:rPr sz="1000" spc="-8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.............................................2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3970654" y="2627589"/>
            <a:ext cx="565693" cy="183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sz="1000" b="1" dirty="0">
                <a:solidFill>
                  <a:srgbClr val="000000"/>
                </a:solidFill>
                <a:latin typeface="MTTESP+NanumGothicBold"/>
                <a:cs typeface="MTTESP+NanumGothicBold"/>
              </a:rPr>
              <a:t>6.</a:t>
            </a:r>
            <a:r>
              <a:rPr sz="1000" b="1" spc="192" dirty="0">
                <a:solidFill>
                  <a:srgbClr val="000000"/>
                </a:solidFill>
                <a:latin typeface="MTTESP+NanumGothicBold"/>
                <a:cs typeface="MTTESP+NanumGothicBold"/>
              </a:rPr>
              <a:t> </a:t>
            </a:r>
            <a:r>
              <a:rPr sz="1000" b="1" dirty="0">
                <a:solidFill>
                  <a:srgbClr val="000000"/>
                </a:solidFill>
                <a:latin typeface="EFWDSD+NanumGothicBold"/>
                <a:cs typeface="EFWDSD+NanumGothicBold"/>
              </a:rPr>
              <a:t>결론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4108069" y="2845520"/>
            <a:ext cx="2689171" cy="40302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1)</a:t>
            </a:r>
            <a:r>
              <a:rPr sz="1000" spc="191" dirty="0">
                <a:solidFill>
                  <a:srgbClr val="000000"/>
                </a:solidFill>
                <a:latin typeface="LUOGFN+NanumGothic"/>
                <a:cs typeface="LUOGFN+NanumGothic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개발</a:t>
            </a:r>
            <a:r>
              <a:rPr sz="1000" spc="20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솔루션의</a:t>
            </a:r>
            <a:r>
              <a:rPr sz="1000" spc="2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기능과</a:t>
            </a:r>
            <a:r>
              <a:rPr sz="1000" spc="22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spc="40" dirty="0">
                <a:solidFill>
                  <a:srgbClr val="000000"/>
                </a:solidFill>
                <a:latin typeface="IHPDMS+NanumGothic"/>
                <a:cs typeface="IHPDMS+NanumGothic"/>
              </a:rPr>
              <a:t>효과</a:t>
            </a: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..................20</a:t>
            </a:r>
          </a:p>
          <a:p>
            <a:pPr marL="0" marR="0">
              <a:lnSpc>
                <a:spcPts val="1145"/>
              </a:lnSpc>
              <a:spcBef>
                <a:spcPts val="632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2)</a:t>
            </a:r>
            <a:r>
              <a:rPr sz="1000" spc="191" dirty="0">
                <a:solidFill>
                  <a:srgbClr val="000000"/>
                </a:solidFill>
                <a:latin typeface="LUOGFN+NanumGothic"/>
                <a:cs typeface="LUOGFN+NanumGothic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소감</a:t>
            </a:r>
            <a:r>
              <a:rPr sz="1000" spc="20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및</a:t>
            </a:r>
            <a:r>
              <a:rPr sz="1000" spc="2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향후</a:t>
            </a:r>
            <a:r>
              <a:rPr sz="1000" spc="218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계획</a:t>
            </a:r>
            <a:r>
              <a:rPr sz="1000" spc="-2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..............................20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914704" y="3351870"/>
            <a:ext cx="743742" cy="183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sz="1000" b="1" dirty="0">
                <a:solidFill>
                  <a:srgbClr val="000000"/>
                </a:solidFill>
                <a:latin typeface="MTTESP+NanumGothicBold"/>
                <a:cs typeface="MTTESP+NanumGothicBold"/>
              </a:rPr>
              <a:t>2.</a:t>
            </a:r>
            <a:r>
              <a:rPr sz="1000" b="1" spc="191" dirty="0">
                <a:solidFill>
                  <a:srgbClr val="000000"/>
                </a:solidFill>
                <a:latin typeface="MTTESP+NanumGothicBold"/>
                <a:cs typeface="MTTESP+NanumGothicBold"/>
              </a:rPr>
              <a:t> </a:t>
            </a:r>
            <a:r>
              <a:rPr sz="1000" b="1" dirty="0">
                <a:solidFill>
                  <a:srgbClr val="000000"/>
                </a:solidFill>
                <a:latin typeface="EFWDSD+NanumGothicBold"/>
                <a:cs typeface="EFWDSD+NanumGothicBold"/>
              </a:rPr>
              <a:t>팀</a:t>
            </a:r>
            <a:r>
              <a:rPr sz="1000" b="1" spc="2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b="1" dirty="0">
                <a:solidFill>
                  <a:srgbClr val="000000"/>
                </a:solidFill>
                <a:latin typeface="EFWDSD+NanumGothicBold"/>
                <a:cs typeface="EFWDSD+NanumGothicBold"/>
              </a:rPr>
              <a:t>구성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3970654" y="3460074"/>
            <a:ext cx="628009" cy="183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sz="1000" b="1" dirty="0">
                <a:solidFill>
                  <a:srgbClr val="000000"/>
                </a:solidFill>
                <a:latin typeface="EFWDSD+NanumGothicBold"/>
                <a:cs typeface="EFWDSD+NanumGothicBold"/>
              </a:rPr>
              <a:t>참고문헌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1051864" y="3571326"/>
            <a:ext cx="2689120" cy="4014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1)</a:t>
            </a:r>
            <a:r>
              <a:rPr sz="1000" spc="191" dirty="0">
                <a:solidFill>
                  <a:srgbClr val="000000"/>
                </a:solidFill>
                <a:latin typeface="LUOGFN+NanumGothic"/>
                <a:cs typeface="LUOGFN+NanumGothic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팀</a:t>
            </a:r>
            <a:r>
              <a:rPr sz="1000" spc="2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조직도</a:t>
            </a:r>
            <a:r>
              <a:rPr sz="1000" spc="-8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.............................................3</a:t>
            </a:r>
          </a:p>
          <a:p>
            <a:pPr marL="0" marR="0">
              <a:lnSpc>
                <a:spcPts val="1145"/>
              </a:lnSpc>
              <a:spcBef>
                <a:spcPts val="620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2)</a:t>
            </a:r>
            <a:r>
              <a:rPr sz="1000" spc="191" dirty="0">
                <a:solidFill>
                  <a:srgbClr val="000000"/>
                </a:solidFill>
                <a:latin typeface="LUOGFN+NanumGothic"/>
                <a:cs typeface="LUOGFN+NanumGothic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팀</a:t>
            </a:r>
            <a:r>
              <a:rPr sz="1000" spc="2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구성원</a:t>
            </a:r>
            <a:r>
              <a:rPr sz="1000" spc="-8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.............................................3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914704" y="4226646"/>
            <a:ext cx="1639635" cy="183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sz="1000" b="1" dirty="0">
                <a:solidFill>
                  <a:srgbClr val="000000"/>
                </a:solidFill>
                <a:latin typeface="MTTESP+NanumGothicBold"/>
                <a:cs typeface="MTTESP+NanumGothicBold"/>
              </a:rPr>
              <a:t>3.</a:t>
            </a:r>
            <a:r>
              <a:rPr sz="1000" b="1" spc="190" dirty="0">
                <a:solidFill>
                  <a:srgbClr val="000000"/>
                </a:solidFill>
                <a:latin typeface="MTTESP+NanumGothicBold"/>
                <a:cs typeface="MTTESP+NanumGothicBold"/>
              </a:rPr>
              <a:t> </a:t>
            </a:r>
            <a:r>
              <a:rPr sz="1000" b="1" dirty="0">
                <a:solidFill>
                  <a:srgbClr val="000000"/>
                </a:solidFill>
                <a:latin typeface="EFWDSD+NanumGothicBold"/>
                <a:cs typeface="EFWDSD+NanumGothicBold"/>
              </a:rPr>
              <a:t>프로젝트</a:t>
            </a:r>
            <a:r>
              <a:rPr sz="1000" b="1" spc="2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b="1" dirty="0">
                <a:solidFill>
                  <a:srgbClr val="000000"/>
                </a:solidFill>
                <a:latin typeface="EFWDSD+NanumGothicBold"/>
                <a:cs typeface="EFWDSD+NanumGothicBold"/>
              </a:rPr>
              <a:t>개발</a:t>
            </a:r>
            <a:r>
              <a:rPr sz="1000" b="1" spc="22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b="1" dirty="0">
                <a:solidFill>
                  <a:srgbClr val="000000"/>
                </a:solidFill>
                <a:latin typeface="EFWDSD+NanumGothicBold"/>
                <a:cs typeface="EFWDSD+NanumGothicBold"/>
              </a:rPr>
              <a:t>계획수립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1051864" y="4444578"/>
            <a:ext cx="2689120" cy="10583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1)</a:t>
            </a:r>
            <a:r>
              <a:rPr sz="1000" spc="191" dirty="0">
                <a:solidFill>
                  <a:srgbClr val="000000"/>
                </a:solidFill>
                <a:latin typeface="LUOGFN+NanumGothic"/>
                <a:cs typeface="LUOGFN+NanumGothic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개발</a:t>
            </a:r>
            <a:r>
              <a:rPr sz="1000" spc="20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환경</a:t>
            </a:r>
            <a:r>
              <a:rPr sz="1000" spc="-8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.............................................4</a:t>
            </a:r>
          </a:p>
          <a:p>
            <a:pPr marL="0" marR="0">
              <a:lnSpc>
                <a:spcPts val="1145"/>
              </a:lnSpc>
              <a:spcBef>
                <a:spcPts val="632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2)</a:t>
            </a:r>
            <a:r>
              <a:rPr sz="1000" spc="191" dirty="0">
                <a:solidFill>
                  <a:srgbClr val="000000"/>
                </a:solidFill>
                <a:latin typeface="LUOGFN+NanumGothic"/>
                <a:cs typeface="LUOGFN+NanumGothic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요구사항</a:t>
            </a:r>
            <a:r>
              <a:rPr sz="1000" spc="2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spc="37" dirty="0">
                <a:solidFill>
                  <a:srgbClr val="000000"/>
                </a:solidFill>
                <a:latin typeface="IHPDMS+NanumGothic"/>
                <a:cs typeface="IHPDMS+NanumGothic"/>
              </a:rPr>
              <a:t>분석</a:t>
            </a: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.......................................5</a:t>
            </a:r>
          </a:p>
          <a:p>
            <a:pPr marL="118872" marR="0">
              <a:lnSpc>
                <a:spcPts val="1145"/>
              </a:lnSpc>
              <a:spcBef>
                <a:spcPts val="570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3.2.1)</a:t>
            </a:r>
            <a:r>
              <a:rPr sz="1000" spc="199" dirty="0">
                <a:solidFill>
                  <a:srgbClr val="000000"/>
                </a:solidFill>
                <a:latin typeface="LUOGFN+NanumGothic"/>
                <a:cs typeface="LUOGFN+NanumGothic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요구사항</a:t>
            </a:r>
            <a:r>
              <a:rPr sz="1000" spc="216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정의서</a:t>
            </a:r>
            <a:r>
              <a:rPr sz="1000" spc="36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..........................5</a:t>
            </a:r>
          </a:p>
          <a:p>
            <a:pPr marL="0" marR="0">
              <a:lnSpc>
                <a:spcPts val="1145"/>
              </a:lnSpc>
              <a:spcBef>
                <a:spcPts val="570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3)</a:t>
            </a:r>
            <a:r>
              <a:rPr sz="1000" spc="190" dirty="0">
                <a:solidFill>
                  <a:srgbClr val="000000"/>
                </a:solidFill>
                <a:latin typeface="LUOGFN+NanumGothic"/>
                <a:cs typeface="LUOGFN+NanumGothic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작업분류체계</a:t>
            </a: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(WBS)...............................6</a:t>
            </a:r>
          </a:p>
          <a:p>
            <a:pPr marL="0" marR="0">
              <a:lnSpc>
                <a:spcPts val="1145"/>
              </a:lnSpc>
              <a:spcBef>
                <a:spcPts val="582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4)</a:t>
            </a:r>
            <a:r>
              <a:rPr sz="1000" spc="190" dirty="0">
                <a:solidFill>
                  <a:srgbClr val="000000"/>
                </a:solidFill>
                <a:latin typeface="LUOGFN+NanumGothic"/>
                <a:cs typeface="LUOGFN+NanumGothic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작업일정</a:t>
            </a: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(Gantt Chart)..........................8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914704" y="5755472"/>
            <a:ext cx="1400535" cy="183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sz="1000" b="1" dirty="0">
                <a:solidFill>
                  <a:srgbClr val="000000"/>
                </a:solidFill>
                <a:latin typeface="MTTESP+NanumGothicBold"/>
                <a:cs typeface="MTTESP+NanumGothicBold"/>
              </a:rPr>
              <a:t>4.</a:t>
            </a:r>
            <a:r>
              <a:rPr sz="1000" b="1" spc="190" dirty="0">
                <a:solidFill>
                  <a:srgbClr val="000000"/>
                </a:solidFill>
                <a:latin typeface="MTTESP+NanumGothicBold"/>
                <a:cs typeface="MTTESP+NanumGothicBold"/>
              </a:rPr>
              <a:t> </a:t>
            </a:r>
            <a:r>
              <a:rPr sz="1000" b="1" dirty="0">
                <a:solidFill>
                  <a:srgbClr val="000000"/>
                </a:solidFill>
                <a:latin typeface="EFWDSD+NanumGothicBold"/>
                <a:cs typeface="EFWDSD+NanumGothicBold"/>
              </a:rPr>
              <a:t>프로젝트</a:t>
            </a:r>
            <a:r>
              <a:rPr sz="1000" b="1" spc="2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b="1" dirty="0">
                <a:solidFill>
                  <a:srgbClr val="000000"/>
                </a:solidFill>
                <a:latin typeface="EFWDSD+NanumGothicBold"/>
                <a:cs typeface="EFWDSD+NanumGothicBold"/>
              </a:rPr>
              <a:t>작업</a:t>
            </a:r>
            <a:r>
              <a:rPr sz="1000" b="1" spc="22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b="1" dirty="0">
                <a:solidFill>
                  <a:srgbClr val="000000"/>
                </a:solidFill>
                <a:latin typeface="EFWDSD+NanumGothicBold"/>
                <a:cs typeface="EFWDSD+NanumGothicBold"/>
              </a:rPr>
              <a:t>내역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1051864" y="5974928"/>
            <a:ext cx="2689120" cy="32426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1)</a:t>
            </a:r>
            <a:r>
              <a:rPr sz="1000" spc="191" dirty="0">
                <a:solidFill>
                  <a:srgbClr val="000000"/>
                </a:solidFill>
                <a:latin typeface="LUOGFN+NanumGothic"/>
                <a:cs typeface="LUOGFN+NanumGothic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프로젝트</a:t>
            </a:r>
            <a:r>
              <a:rPr sz="1000" spc="2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기획</a:t>
            </a:r>
            <a:r>
              <a:rPr sz="1000" spc="22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및</a:t>
            </a:r>
            <a:r>
              <a:rPr sz="1000" spc="21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구조설계</a:t>
            </a: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....................9</a:t>
            </a:r>
          </a:p>
          <a:p>
            <a:pPr marL="118872" marR="0">
              <a:lnSpc>
                <a:spcPts val="1145"/>
              </a:lnSpc>
              <a:spcBef>
                <a:spcPts val="620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4.1.1)</a:t>
            </a:r>
            <a:r>
              <a:rPr sz="1000" spc="199" dirty="0">
                <a:solidFill>
                  <a:srgbClr val="000000"/>
                </a:solidFill>
                <a:latin typeface="LUOGFN+NanumGothic"/>
                <a:cs typeface="LUOGFN+NanumGothic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스토리보드</a:t>
            </a:r>
            <a:r>
              <a:rPr sz="1000" spc="227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내역</a:t>
            </a:r>
            <a:r>
              <a:rPr sz="1000" spc="4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..........................9</a:t>
            </a:r>
          </a:p>
          <a:p>
            <a:pPr marL="118872" marR="0">
              <a:lnSpc>
                <a:spcPts val="1145"/>
              </a:lnSpc>
              <a:spcBef>
                <a:spcPts val="582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4.1.2)</a:t>
            </a:r>
            <a:r>
              <a:rPr sz="1000" spc="199" dirty="0">
                <a:solidFill>
                  <a:srgbClr val="000000"/>
                </a:solidFill>
                <a:latin typeface="LUOGFN+NanumGothic"/>
                <a:cs typeface="LUOGFN+NanumGothic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정보구조</a:t>
            </a: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(IA)................................9</a:t>
            </a:r>
          </a:p>
          <a:p>
            <a:pPr marL="0" marR="0">
              <a:lnSpc>
                <a:spcPts val="1145"/>
              </a:lnSpc>
              <a:spcBef>
                <a:spcPts val="570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2)</a:t>
            </a:r>
            <a:r>
              <a:rPr sz="1000" spc="190" dirty="0">
                <a:solidFill>
                  <a:srgbClr val="000000"/>
                </a:solidFill>
                <a:latin typeface="LUOGFN+NanumGothic"/>
                <a:cs typeface="LUOGFN+NanumGothic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데이터베이스</a:t>
            </a:r>
            <a:r>
              <a:rPr sz="1000" spc="2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구현</a:t>
            </a:r>
            <a:r>
              <a:rPr sz="1000" spc="20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및</a:t>
            </a:r>
            <a:r>
              <a:rPr sz="1000" spc="228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설계</a:t>
            </a: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..................12</a:t>
            </a:r>
          </a:p>
          <a:p>
            <a:pPr marL="118872" marR="0">
              <a:lnSpc>
                <a:spcPts val="1145"/>
              </a:lnSpc>
              <a:spcBef>
                <a:spcPts val="570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4.2.1) ERD</a:t>
            </a:r>
            <a:r>
              <a:rPr sz="1000" spc="-82" dirty="0">
                <a:solidFill>
                  <a:srgbClr val="000000"/>
                </a:solidFill>
                <a:latin typeface="LUOGFN+NanumGothic"/>
                <a:cs typeface="LUOGFN+NanumGothic"/>
              </a:rPr>
              <a:t> </a:t>
            </a: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..........................................12</a:t>
            </a:r>
          </a:p>
          <a:p>
            <a:pPr marL="118872" marR="0">
              <a:lnSpc>
                <a:spcPts val="1145"/>
              </a:lnSpc>
              <a:spcBef>
                <a:spcPts val="582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4.2.2)</a:t>
            </a:r>
            <a:r>
              <a:rPr sz="1000" spc="199" dirty="0">
                <a:solidFill>
                  <a:srgbClr val="000000"/>
                </a:solidFill>
                <a:latin typeface="LUOGFN+NanumGothic"/>
                <a:cs typeface="LUOGFN+NanumGothic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테이블명세서</a:t>
            </a:r>
            <a:r>
              <a:rPr sz="1000" spc="-46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.............................13</a:t>
            </a:r>
          </a:p>
          <a:p>
            <a:pPr marL="0" marR="0">
              <a:lnSpc>
                <a:spcPts val="1145"/>
              </a:lnSpc>
              <a:spcBef>
                <a:spcPts val="620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3)</a:t>
            </a:r>
            <a:r>
              <a:rPr sz="1000" spc="190" dirty="0">
                <a:solidFill>
                  <a:srgbClr val="000000"/>
                </a:solidFill>
                <a:latin typeface="LUOGFN+NanumGothic"/>
                <a:cs typeface="LUOGFN+NanumGothic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프로젝트</a:t>
            </a:r>
            <a:r>
              <a:rPr sz="1000" spc="2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spc="37" dirty="0">
                <a:solidFill>
                  <a:srgbClr val="000000"/>
                </a:solidFill>
                <a:latin typeface="IHPDMS+NanumGothic"/>
                <a:cs typeface="IHPDMS+NanumGothic"/>
              </a:rPr>
              <a:t>구조</a:t>
            </a: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.....................................15</a:t>
            </a:r>
          </a:p>
          <a:p>
            <a:pPr marL="118872" marR="0">
              <a:lnSpc>
                <a:spcPts val="1145"/>
              </a:lnSpc>
              <a:spcBef>
                <a:spcPts val="570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4.3.1)</a:t>
            </a:r>
            <a:r>
              <a:rPr sz="1000" spc="199" dirty="0">
                <a:solidFill>
                  <a:srgbClr val="000000"/>
                </a:solidFill>
                <a:latin typeface="LUOGFN+NanumGothic"/>
                <a:cs typeface="LUOGFN+NanumGothic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클랙스</a:t>
            </a:r>
            <a:r>
              <a:rPr sz="1000" spc="22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spc="31" dirty="0">
                <a:solidFill>
                  <a:srgbClr val="000000"/>
                </a:solidFill>
                <a:latin typeface="IHPDMS+NanumGothic"/>
                <a:cs typeface="IHPDMS+NanumGothic"/>
              </a:rPr>
              <a:t>목록</a:t>
            </a: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...............................12</a:t>
            </a:r>
          </a:p>
          <a:p>
            <a:pPr marL="118872" marR="0">
              <a:lnSpc>
                <a:spcPts val="1145"/>
              </a:lnSpc>
              <a:spcBef>
                <a:spcPts val="582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4.3.2) View</a:t>
            </a:r>
            <a:r>
              <a:rPr sz="1000" spc="189" dirty="0">
                <a:solidFill>
                  <a:srgbClr val="000000"/>
                </a:solidFill>
                <a:latin typeface="LUOGFN+NanumGothic"/>
                <a:cs typeface="LUOGFN+NanumGothic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목록</a:t>
            </a:r>
            <a:r>
              <a:rPr sz="1000" spc="-6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.................................13</a:t>
            </a:r>
          </a:p>
          <a:p>
            <a:pPr marL="0" marR="0">
              <a:lnSpc>
                <a:spcPts val="1145"/>
              </a:lnSpc>
              <a:spcBef>
                <a:spcPts val="573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4)</a:t>
            </a:r>
            <a:r>
              <a:rPr sz="1000" spc="190" dirty="0">
                <a:solidFill>
                  <a:srgbClr val="000000"/>
                </a:solidFill>
                <a:latin typeface="LUOGFN+NanumGothic"/>
                <a:cs typeface="LUOGFN+NanumGothic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기능</a:t>
            </a:r>
            <a:r>
              <a:rPr sz="1000" spc="20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구현</a:t>
            </a:r>
            <a:r>
              <a:rPr sz="1000" spc="-8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...........................................16</a:t>
            </a:r>
          </a:p>
          <a:p>
            <a:pPr marL="118872" marR="0">
              <a:lnSpc>
                <a:spcPts val="1145"/>
              </a:lnSpc>
              <a:spcBef>
                <a:spcPts val="570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4.4.1) API</a:t>
            </a:r>
            <a:r>
              <a:rPr sz="1000" spc="201" dirty="0">
                <a:solidFill>
                  <a:srgbClr val="000000"/>
                </a:solidFill>
                <a:latin typeface="LUOGFN+NanumGothic"/>
                <a:cs typeface="LUOGFN+NanumGothic"/>
              </a:rPr>
              <a:t> </a:t>
            </a:r>
            <a:r>
              <a:rPr sz="1000" spc="14" dirty="0">
                <a:solidFill>
                  <a:srgbClr val="000000"/>
                </a:solidFill>
                <a:latin typeface="IHPDMS+NanumGothic"/>
                <a:cs typeface="IHPDMS+NanumGothic"/>
              </a:rPr>
              <a:t>목록</a:t>
            </a: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....................................12</a:t>
            </a:r>
          </a:p>
          <a:p>
            <a:pPr marL="118872" marR="0">
              <a:lnSpc>
                <a:spcPts val="1145"/>
              </a:lnSpc>
              <a:spcBef>
                <a:spcPts val="632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4.4.2)</a:t>
            </a:r>
            <a:r>
              <a:rPr sz="1000" spc="199" dirty="0">
                <a:solidFill>
                  <a:srgbClr val="000000"/>
                </a:solidFill>
                <a:latin typeface="LUOGFN+NanumGothic"/>
                <a:cs typeface="LUOGFN+NanumGothic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주요기능</a:t>
            </a:r>
            <a:r>
              <a:rPr sz="1000" spc="2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...................................13</a:t>
            </a:r>
          </a:p>
          <a:p>
            <a:pPr marL="0" marR="0">
              <a:lnSpc>
                <a:spcPts val="1145"/>
              </a:lnSpc>
              <a:spcBef>
                <a:spcPts val="570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5)</a:t>
            </a:r>
            <a:r>
              <a:rPr sz="1000" spc="190" dirty="0">
                <a:solidFill>
                  <a:srgbClr val="000000"/>
                </a:solidFill>
                <a:latin typeface="LUOGFN+NanumGothic"/>
                <a:cs typeface="LUOGFN+NanumGothic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배포</a:t>
            </a:r>
            <a:r>
              <a:rPr sz="1000" spc="20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및</a:t>
            </a:r>
            <a:r>
              <a:rPr sz="1000" spc="2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테스트</a:t>
            </a:r>
            <a:r>
              <a:rPr sz="1000" spc="-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...................................17</a:t>
            </a:r>
          </a:p>
          <a:p>
            <a:pPr marL="118872" marR="0">
              <a:lnSpc>
                <a:spcPts val="1145"/>
              </a:lnSpc>
              <a:spcBef>
                <a:spcPts val="582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4.5.1)</a:t>
            </a:r>
            <a:r>
              <a:rPr sz="1000" spc="199" dirty="0">
                <a:solidFill>
                  <a:srgbClr val="000000"/>
                </a:solidFill>
                <a:latin typeface="LUOGFN+NanumGothic"/>
                <a:cs typeface="LUOGFN+NanumGothic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배포</a:t>
            </a:r>
            <a:r>
              <a:rPr sz="1000" spc="22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환경</a:t>
            </a: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..................................17</a:t>
            </a:r>
          </a:p>
          <a:p>
            <a:pPr marL="118872" marR="0">
              <a:lnSpc>
                <a:spcPts val="1145"/>
              </a:lnSpc>
              <a:spcBef>
                <a:spcPts val="570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4.5.2)</a:t>
            </a:r>
            <a:r>
              <a:rPr sz="1000" spc="199" dirty="0">
                <a:solidFill>
                  <a:srgbClr val="000000"/>
                </a:solidFill>
                <a:latin typeface="LUOGFN+NanumGothic"/>
                <a:cs typeface="LUOGFN+NanumGothic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테스트</a:t>
            </a: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.......................................17</a:t>
            </a:r>
          </a:p>
        </p:txBody>
      </p:sp>
      <p:sp>
        <p:nvSpPr>
          <p:cNvPr id="22" name="object 3"/>
          <p:cNvSpPr/>
          <p:nvPr/>
        </p:nvSpPr>
        <p:spPr>
          <a:xfrm>
            <a:off x="3970654" y="1075357"/>
            <a:ext cx="2787726" cy="29438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1166164" y="1091397"/>
            <a:ext cx="1280032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 smtClean="0">
                <a:solidFill>
                  <a:srgbClr val="000000"/>
                </a:solidFill>
                <a:latin typeface="+mn-ea"/>
                <a:cs typeface="LUOGFN+NanumGothic"/>
              </a:rPr>
              <a:t>4.</a:t>
            </a:r>
            <a:r>
              <a:rPr lang="en-US" sz="1000" dirty="0" smtClean="0">
                <a:solidFill>
                  <a:srgbClr val="000000"/>
                </a:solidFill>
                <a:latin typeface="+mn-ea"/>
                <a:cs typeface="LUOGFN+NanumGothic"/>
              </a:rPr>
              <a:t>3</a:t>
            </a:r>
            <a:r>
              <a:rPr sz="1000" dirty="0" smtClean="0">
                <a:solidFill>
                  <a:srgbClr val="000000"/>
                </a:solidFill>
                <a:latin typeface="+mn-ea"/>
                <a:cs typeface="LUOGFN+NanumGothic"/>
              </a:rPr>
              <a:t>.</a:t>
            </a:r>
            <a:r>
              <a:rPr lang="en-US" sz="1000" dirty="0" smtClean="0">
                <a:solidFill>
                  <a:srgbClr val="000000"/>
                </a:solidFill>
                <a:latin typeface="+mn-ea"/>
                <a:cs typeface="LUOGFN+NanumGothic"/>
              </a:rPr>
              <a:t>1</a:t>
            </a:r>
            <a:r>
              <a:rPr sz="1000" dirty="0" smtClean="0">
                <a:solidFill>
                  <a:srgbClr val="000000"/>
                </a:solidFill>
                <a:latin typeface="+mn-ea"/>
                <a:cs typeface="LUOGFN+NanumGothic"/>
              </a:rPr>
              <a:t>)</a:t>
            </a:r>
            <a:r>
              <a:rPr sz="1000" spc="199" dirty="0" smtClean="0">
                <a:solidFill>
                  <a:srgbClr val="000000"/>
                </a:solidFill>
                <a:latin typeface="+mn-ea"/>
                <a:cs typeface="LUOGFN+NanumGothic"/>
              </a:rPr>
              <a:t> </a:t>
            </a:r>
            <a:r>
              <a:rPr lang="ko-KR" altLang="en-US" sz="1000" spc="199" dirty="0" smtClean="0">
                <a:solidFill>
                  <a:srgbClr val="000000"/>
                </a:solidFill>
                <a:latin typeface="+mn-ea"/>
                <a:cs typeface="LUOGFN+NanumGothic"/>
              </a:rPr>
              <a:t>클래스 목록</a:t>
            </a:r>
            <a:endParaRPr sz="1000" dirty="0">
              <a:solidFill>
                <a:srgbClr val="000000"/>
              </a:solidFill>
              <a:latin typeface="+mn-ea"/>
              <a:cs typeface="IHPDMS+NanumGothic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4278052"/>
              </p:ext>
            </p:extLst>
          </p:nvPr>
        </p:nvGraphicFramePr>
        <p:xfrm>
          <a:off x="825922" y="1307916"/>
          <a:ext cx="5930899" cy="5291224"/>
        </p:xfrm>
        <a:graphic>
          <a:graphicData uri="http://schemas.openxmlformats.org/drawingml/2006/table">
            <a:tbl>
              <a:tblPr/>
              <a:tblGrid>
                <a:gridCol w="1625599">
                  <a:extLst>
                    <a:ext uri="{9D8B030D-6E8A-4147-A177-3AD203B41FA5}">
                      <a16:colId xmlns:a16="http://schemas.microsoft.com/office/drawing/2014/main" val="3517956639"/>
                    </a:ext>
                  </a:extLst>
                </a:gridCol>
                <a:gridCol w="1955800">
                  <a:extLst>
                    <a:ext uri="{9D8B030D-6E8A-4147-A177-3AD203B41FA5}">
                      <a16:colId xmlns:a16="http://schemas.microsoft.com/office/drawing/2014/main" val="3102715498"/>
                    </a:ext>
                  </a:extLst>
                </a:gridCol>
                <a:gridCol w="2349500">
                  <a:extLst>
                    <a:ext uri="{9D8B030D-6E8A-4147-A177-3AD203B41FA5}">
                      <a16:colId xmlns:a16="http://schemas.microsoft.com/office/drawing/2014/main" val="2503912678"/>
                    </a:ext>
                  </a:extLst>
                </a:gridCol>
              </a:tblGrid>
              <a:tr h="18245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Package</a:t>
                      </a:r>
                    </a:p>
                  </a:txBody>
                  <a:tcPr marL="36000" marR="36000" marT="56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Class</a:t>
                      </a:r>
                    </a:p>
                  </a:txBody>
                  <a:tcPr marL="36000" marR="36000" marT="5602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설명</a:t>
                      </a:r>
                    </a:p>
                  </a:txBody>
                  <a:tcPr marL="36000" marR="36000" marT="5602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6793783"/>
                  </a:ext>
                </a:extLst>
              </a:tr>
              <a:tr h="182456">
                <a:tc rowSpan="8"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controller.product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56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AddCartController.java</a:t>
                      </a:r>
                    </a:p>
                  </a:txBody>
                  <a:tcPr marL="36000" marR="36000" marT="5602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장바구니 추가 컨트롤러</a:t>
                      </a:r>
                    </a:p>
                  </a:txBody>
                  <a:tcPr marL="36000" marR="36000" marT="5602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4466789"/>
                  </a:ext>
                </a:extLst>
              </a:tr>
              <a:tr h="18245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CompleteOrderController.java</a:t>
                      </a:r>
                    </a:p>
                  </a:txBody>
                  <a:tcPr marL="36000" marR="36000" marT="5602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주문완료 컨트롤러</a:t>
                      </a:r>
                    </a:p>
                  </a:txBody>
                  <a:tcPr marL="36000" marR="36000" marT="5602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3111171"/>
                  </a:ext>
                </a:extLst>
              </a:tr>
              <a:tr h="18245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DeleteCartController.java</a:t>
                      </a:r>
                    </a:p>
                  </a:txBody>
                  <a:tcPr marL="36000" marR="36000" marT="5602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장바구니 삭제 컨트롤러</a:t>
                      </a:r>
                    </a:p>
                  </a:txBody>
                  <a:tcPr marL="36000" marR="36000" marT="5602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40415029"/>
                  </a:ext>
                </a:extLst>
              </a:tr>
              <a:tr h="18245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ProductCartController.java</a:t>
                      </a:r>
                    </a:p>
                  </a:txBody>
                  <a:tcPr marL="36000" marR="36000" marT="5602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장바구니 목록 컨트롤러</a:t>
                      </a:r>
                    </a:p>
                  </a:txBody>
                  <a:tcPr marL="36000" marR="36000" marT="5602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0128829"/>
                  </a:ext>
                </a:extLst>
              </a:tr>
              <a:tr h="18245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ProductCompleteController.java</a:t>
                      </a:r>
                    </a:p>
                  </a:txBody>
                  <a:tcPr marL="36000" marR="36000" marT="5602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주문완료 화면 컨트롤러</a:t>
                      </a:r>
                    </a:p>
                  </a:txBody>
                  <a:tcPr marL="36000" marR="36000" marT="5602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89401677"/>
                  </a:ext>
                </a:extLst>
              </a:tr>
              <a:tr h="18245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ProductListController.java</a:t>
                      </a:r>
                    </a:p>
                  </a:txBody>
                  <a:tcPr marL="36000" marR="36000" marT="5602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상품 목록 컨트롤러</a:t>
                      </a:r>
                    </a:p>
                  </a:txBody>
                  <a:tcPr marL="36000" marR="36000" marT="5602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55928607"/>
                  </a:ext>
                </a:extLst>
              </a:tr>
              <a:tr h="18245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ProductOrderController.java</a:t>
                      </a:r>
                    </a:p>
                  </a:txBody>
                  <a:tcPr marL="36000" marR="36000" marT="5602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상품 주문 컨트롤러</a:t>
                      </a:r>
                    </a:p>
                  </a:txBody>
                  <a:tcPr marL="36000" marR="36000" marT="5602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6097997"/>
                  </a:ext>
                </a:extLst>
              </a:tr>
              <a:tr h="18245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ProductViewController.java</a:t>
                      </a:r>
                    </a:p>
                  </a:txBody>
                  <a:tcPr marL="36000" marR="36000" marT="5602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상품 보기 컨트롤러</a:t>
                      </a:r>
                    </a:p>
                  </a:txBody>
                  <a:tcPr marL="36000" marR="36000" marT="5602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56517901"/>
                  </a:ext>
                </a:extLst>
              </a:tr>
              <a:tr h="182456">
                <a:tc rowSpan="4"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dao</a:t>
                      </a:r>
                    </a:p>
                  </a:txBody>
                  <a:tcPr marL="36000" marR="36000" marT="56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ArticleDAO.java</a:t>
                      </a:r>
                    </a:p>
                  </a:txBody>
                  <a:tcPr marL="36000" marR="36000" marT="5602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고객센터 관련 테이블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DAO</a:t>
                      </a:r>
                    </a:p>
                  </a:txBody>
                  <a:tcPr marL="36000" marR="36000" marT="5602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64549793"/>
                  </a:ext>
                </a:extLst>
              </a:tr>
              <a:tr h="18245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MemberDAO.java</a:t>
                      </a:r>
                    </a:p>
                  </a:txBody>
                  <a:tcPr marL="36000" marR="36000" marT="5602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회원 관련 테이블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DAO</a:t>
                      </a:r>
                    </a:p>
                  </a:txBody>
                  <a:tcPr marL="36000" marR="36000" marT="5602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24705318"/>
                  </a:ext>
                </a:extLst>
              </a:tr>
              <a:tr h="18245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OtherDAO.java</a:t>
                      </a:r>
                    </a:p>
                  </a:txBody>
                  <a:tcPr marL="36000" marR="36000" marT="5602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약관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카테고리 등 작은 테이블 관련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DAO</a:t>
                      </a:r>
                    </a:p>
                  </a:txBody>
                  <a:tcPr marL="36000" marR="36000" marT="5602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6529673"/>
                  </a:ext>
                </a:extLst>
              </a:tr>
              <a:tr h="18245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ProductDAO.java</a:t>
                      </a:r>
                    </a:p>
                  </a:txBody>
                  <a:tcPr marL="36000" marR="36000" marT="5602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상품 관련 테이블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DAO</a:t>
                      </a:r>
                    </a:p>
                  </a:txBody>
                  <a:tcPr marL="36000" marR="36000" marT="5602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6503438"/>
                  </a:ext>
                </a:extLst>
              </a:tr>
              <a:tr h="182456">
                <a:tc rowSpan="2"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db</a:t>
                      </a:r>
                    </a:p>
                  </a:txBody>
                  <a:tcPr marL="36000" marR="36000" marT="56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DBHelper.java</a:t>
                      </a:r>
                    </a:p>
                  </a:txBody>
                  <a:tcPr marL="36000" marR="36000" marT="5602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DB 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접근용 클래스</a:t>
                      </a:r>
                    </a:p>
                  </a:txBody>
                  <a:tcPr marL="36000" marR="36000" marT="5602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4988647"/>
                  </a:ext>
                </a:extLst>
              </a:tr>
              <a:tr h="18245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Sql.java</a:t>
                      </a:r>
                    </a:p>
                  </a:txBody>
                  <a:tcPr marL="36000" marR="36000" marT="5602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Sql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문장 클래스</a:t>
                      </a:r>
                    </a:p>
                  </a:txBody>
                  <a:tcPr marL="36000" marR="36000" marT="5602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44783850"/>
                  </a:ext>
                </a:extLst>
              </a:tr>
              <a:tr h="182456">
                <a:tc rowSpan="2"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filter</a:t>
                      </a:r>
                    </a:p>
                  </a:txBody>
                  <a:tcPr marL="36000" marR="36000" marT="56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EncodingFilter.java</a:t>
                      </a:r>
                    </a:p>
                  </a:txBody>
                  <a:tcPr marL="36000" marR="36000" marT="5602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UTF-8 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인코딩 </a:t>
                      </a: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Filter</a:t>
                      </a:r>
                    </a:p>
                  </a:txBody>
                  <a:tcPr marL="36000" marR="36000" marT="5602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25493155"/>
                  </a:ext>
                </a:extLst>
              </a:tr>
              <a:tr h="18245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LoginFilter.java</a:t>
                      </a:r>
                    </a:p>
                  </a:txBody>
                  <a:tcPr marL="36000" marR="36000" marT="5602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로그인 확인 </a:t>
                      </a: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Filter</a:t>
                      </a:r>
                    </a:p>
                  </a:txBody>
                  <a:tcPr marL="36000" marR="36000" marT="5602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8065224"/>
                  </a:ext>
                </a:extLst>
              </a:tr>
              <a:tr h="182456">
                <a:tc rowSpan="4"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service</a:t>
                      </a:r>
                    </a:p>
                  </a:txBody>
                  <a:tcPr marL="36000" marR="36000" marT="56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ArticleService.java</a:t>
                      </a:r>
                    </a:p>
                  </a:txBody>
                  <a:tcPr marL="36000" marR="36000" marT="5602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고객센터 관련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Service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클래스</a:t>
                      </a:r>
                    </a:p>
                  </a:txBody>
                  <a:tcPr marL="36000" marR="36000" marT="5602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3306311"/>
                  </a:ext>
                </a:extLst>
              </a:tr>
              <a:tr h="18245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MemberService.java</a:t>
                      </a:r>
                    </a:p>
                  </a:txBody>
                  <a:tcPr marL="36000" marR="36000" marT="5602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회원 관련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Service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클래스</a:t>
                      </a:r>
                    </a:p>
                  </a:txBody>
                  <a:tcPr marL="36000" marR="36000" marT="5602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1075245"/>
                  </a:ext>
                </a:extLst>
              </a:tr>
              <a:tr h="18245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OtherService.java</a:t>
                      </a:r>
                    </a:p>
                  </a:txBody>
                  <a:tcPr marL="36000" marR="36000" marT="5602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약관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카테고리 등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Service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클래스</a:t>
                      </a:r>
                    </a:p>
                  </a:txBody>
                  <a:tcPr marL="36000" marR="36000" marT="5602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65343548"/>
                  </a:ext>
                </a:extLst>
              </a:tr>
              <a:tr h="18245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ProductService.java</a:t>
                      </a:r>
                    </a:p>
                  </a:txBody>
                  <a:tcPr marL="36000" marR="36000" marT="5602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상품 관련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Service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클래스</a:t>
                      </a:r>
                    </a:p>
                  </a:txBody>
                  <a:tcPr marL="36000" marR="36000" marT="5602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6478985"/>
                  </a:ext>
                </a:extLst>
              </a:tr>
              <a:tr h="182456">
                <a:tc rowSpan="8"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vo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56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CartVO.java</a:t>
                      </a:r>
                    </a:p>
                  </a:txBody>
                  <a:tcPr marL="36000" marR="36000" marT="5602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장바구니 </a:t>
                      </a: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VO</a:t>
                      </a:r>
                    </a:p>
                  </a:txBody>
                  <a:tcPr marL="36000" marR="36000" marT="5602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2955573"/>
                  </a:ext>
                </a:extLst>
              </a:tr>
              <a:tr h="18245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CsArticleVO</a:t>
                      </a:r>
                    </a:p>
                  </a:txBody>
                  <a:tcPr marL="36000" marR="36000" marT="5602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고객센터 </a:t>
                      </a: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VO</a:t>
                      </a:r>
                    </a:p>
                  </a:txBody>
                  <a:tcPr marL="36000" marR="36000" marT="5602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6416131"/>
                  </a:ext>
                </a:extLst>
              </a:tr>
              <a:tr h="18245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MemberVO</a:t>
                      </a:r>
                    </a:p>
                  </a:txBody>
                  <a:tcPr marL="36000" marR="36000" marT="5602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회원 </a:t>
                      </a: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VO</a:t>
                      </a:r>
                    </a:p>
                  </a:txBody>
                  <a:tcPr marL="36000" marR="36000" marT="5602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49169895"/>
                  </a:ext>
                </a:extLst>
              </a:tr>
              <a:tr h="18245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NavCateVO</a:t>
                      </a:r>
                    </a:p>
                  </a:txBody>
                  <a:tcPr marL="36000" marR="36000" marT="5602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카테고리 </a:t>
                      </a: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VO</a:t>
                      </a:r>
                    </a:p>
                  </a:txBody>
                  <a:tcPr marL="36000" marR="36000" marT="5602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53940224"/>
                  </a:ext>
                </a:extLst>
              </a:tr>
              <a:tr h="18245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PointVO</a:t>
                      </a:r>
                    </a:p>
                  </a:txBody>
                  <a:tcPr marL="36000" marR="36000" marT="5602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포인트 </a:t>
                      </a: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VO</a:t>
                      </a:r>
                    </a:p>
                  </a:txBody>
                  <a:tcPr marL="36000" marR="36000" marT="5602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29484396"/>
                  </a:ext>
                </a:extLst>
              </a:tr>
              <a:tr h="18245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ProductVO</a:t>
                      </a:r>
                    </a:p>
                  </a:txBody>
                  <a:tcPr marL="36000" marR="36000" marT="5602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상품 </a:t>
                      </a: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VO</a:t>
                      </a:r>
                    </a:p>
                  </a:txBody>
                  <a:tcPr marL="36000" marR="36000" marT="5602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0943754"/>
                  </a:ext>
                </a:extLst>
              </a:tr>
              <a:tr h="18245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ReviewVO</a:t>
                      </a:r>
                    </a:p>
                  </a:txBody>
                  <a:tcPr marL="36000" marR="36000" marT="5602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리뷰 </a:t>
                      </a: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VO</a:t>
                      </a:r>
                    </a:p>
                  </a:txBody>
                  <a:tcPr marL="36000" marR="36000" marT="5602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173997"/>
                  </a:ext>
                </a:extLst>
              </a:tr>
              <a:tr h="18245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TermsVO</a:t>
                      </a:r>
                    </a:p>
                  </a:txBody>
                  <a:tcPr marL="36000" marR="36000" marT="5602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약관 </a:t>
                      </a:r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VO</a:t>
                      </a:r>
                    </a:p>
                  </a:txBody>
                  <a:tcPr marL="36000" marR="36000" marT="5602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9572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11713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1166164" y="1091397"/>
            <a:ext cx="1280032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 smtClean="0">
                <a:solidFill>
                  <a:srgbClr val="000000"/>
                </a:solidFill>
                <a:latin typeface="+mn-ea"/>
                <a:cs typeface="LUOGFN+NanumGothic"/>
              </a:rPr>
              <a:t>4.</a:t>
            </a:r>
            <a:r>
              <a:rPr lang="en-US" sz="1000" dirty="0" smtClean="0">
                <a:solidFill>
                  <a:srgbClr val="000000"/>
                </a:solidFill>
                <a:latin typeface="+mn-ea"/>
                <a:cs typeface="LUOGFN+NanumGothic"/>
              </a:rPr>
              <a:t>3</a:t>
            </a:r>
            <a:r>
              <a:rPr sz="1000" dirty="0" smtClean="0">
                <a:solidFill>
                  <a:srgbClr val="000000"/>
                </a:solidFill>
                <a:latin typeface="+mn-ea"/>
                <a:cs typeface="LUOGFN+NanumGothic"/>
              </a:rPr>
              <a:t>.</a:t>
            </a:r>
            <a:r>
              <a:rPr lang="en-US" sz="1000" dirty="0" smtClean="0">
                <a:solidFill>
                  <a:srgbClr val="000000"/>
                </a:solidFill>
                <a:latin typeface="+mn-ea"/>
                <a:cs typeface="LUOGFN+NanumGothic"/>
              </a:rPr>
              <a:t>2</a:t>
            </a:r>
            <a:r>
              <a:rPr sz="1000" dirty="0" smtClean="0">
                <a:solidFill>
                  <a:srgbClr val="000000"/>
                </a:solidFill>
                <a:latin typeface="+mn-ea"/>
                <a:cs typeface="LUOGFN+NanumGothic"/>
              </a:rPr>
              <a:t>)</a:t>
            </a:r>
            <a:r>
              <a:rPr sz="1000" spc="199" dirty="0" smtClean="0">
                <a:solidFill>
                  <a:srgbClr val="000000"/>
                </a:solidFill>
                <a:latin typeface="+mn-ea"/>
                <a:cs typeface="LUOGFN+NanumGothic"/>
              </a:rPr>
              <a:t> </a:t>
            </a:r>
            <a:r>
              <a:rPr lang="en-US" sz="1000" spc="199" dirty="0" smtClean="0">
                <a:solidFill>
                  <a:srgbClr val="000000"/>
                </a:solidFill>
                <a:latin typeface="+mn-ea"/>
                <a:cs typeface="LUOGFN+NanumGothic"/>
              </a:rPr>
              <a:t>View</a:t>
            </a:r>
            <a:r>
              <a:rPr lang="ko-KR" altLang="en-US" sz="1000" spc="199" dirty="0" smtClean="0">
                <a:solidFill>
                  <a:srgbClr val="000000"/>
                </a:solidFill>
                <a:latin typeface="+mn-ea"/>
                <a:cs typeface="LUOGFN+NanumGothic"/>
              </a:rPr>
              <a:t> 목록</a:t>
            </a:r>
            <a:endParaRPr sz="1000" dirty="0">
              <a:solidFill>
                <a:srgbClr val="000000"/>
              </a:solidFill>
              <a:latin typeface="+mn-ea"/>
              <a:cs typeface="IHPDMS+NanumGothic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7703245"/>
              </p:ext>
            </p:extLst>
          </p:nvPr>
        </p:nvGraphicFramePr>
        <p:xfrm>
          <a:off x="1041844" y="1523926"/>
          <a:ext cx="5144389" cy="7101435"/>
        </p:xfrm>
        <a:graphic>
          <a:graphicData uri="http://schemas.openxmlformats.org/drawingml/2006/table">
            <a:tbl>
              <a:tblPr/>
              <a:tblGrid>
                <a:gridCol w="524208">
                  <a:extLst>
                    <a:ext uri="{9D8B030D-6E8A-4147-A177-3AD203B41FA5}">
                      <a16:colId xmlns:a16="http://schemas.microsoft.com/office/drawing/2014/main" val="2466862043"/>
                    </a:ext>
                  </a:extLst>
                </a:gridCol>
                <a:gridCol w="536122">
                  <a:extLst>
                    <a:ext uri="{9D8B030D-6E8A-4147-A177-3AD203B41FA5}">
                      <a16:colId xmlns:a16="http://schemas.microsoft.com/office/drawing/2014/main" val="4185404094"/>
                    </a:ext>
                  </a:extLst>
                </a:gridCol>
                <a:gridCol w="1050799">
                  <a:extLst>
                    <a:ext uri="{9D8B030D-6E8A-4147-A177-3AD203B41FA5}">
                      <a16:colId xmlns:a16="http://schemas.microsoft.com/office/drawing/2014/main" val="368759396"/>
                    </a:ext>
                  </a:extLst>
                </a:gridCol>
                <a:gridCol w="481260">
                  <a:extLst>
                    <a:ext uri="{9D8B030D-6E8A-4147-A177-3AD203B41FA5}">
                      <a16:colId xmlns:a16="http://schemas.microsoft.com/office/drawing/2014/main" val="175220058"/>
                    </a:ext>
                  </a:extLst>
                </a:gridCol>
                <a:gridCol w="792088">
                  <a:extLst>
                    <a:ext uri="{9D8B030D-6E8A-4147-A177-3AD203B41FA5}">
                      <a16:colId xmlns:a16="http://schemas.microsoft.com/office/drawing/2014/main" val="446254490"/>
                    </a:ext>
                  </a:extLst>
                </a:gridCol>
                <a:gridCol w="1759912">
                  <a:extLst>
                    <a:ext uri="{9D8B030D-6E8A-4147-A177-3AD203B41FA5}">
                      <a16:colId xmlns:a16="http://schemas.microsoft.com/office/drawing/2014/main" val="2430810163"/>
                    </a:ext>
                  </a:extLst>
                </a:gridCol>
              </a:tblGrid>
              <a:tr h="20758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root</a:t>
                      </a:r>
                    </a:p>
                  </a:txBody>
                  <a:tcPr marL="36000" marR="36000" marT="71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1depth</a:t>
                      </a:r>
                    </a:p>
                  </a:txBody>
                  <a:tcPr marL="36000" marR="36000" marT="7158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2depth</a:t>
                      </a:r>
                    </a:p>
                  </a:txBody>
                  <a:tcPr marL="36000" marR="36000" marT="7158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3depth</a:t>
                      </a:r>
                    </a:p>
                  </a:txBody>
                  <a:tcPr marL="36000" marR="36000" marT="7158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4depth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7158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설명</a:t>
                      </a:r>
                    </a:p>
                  </a:txBody>
                  <a:tcPr marL="36000" marR="36000" marT="7158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5071288"/>
                  </a:ext>
                </a:extLst>
              </a:tr>
              <a:tr h="207589">
                <a:tc rowSpan="33"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webapp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71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rowSpan="14"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admin</a:t>
                      </a:r>
                    </a:p>
                  </a:txBody>
                  <a:tcPr marL="36000" marR="36000" marT="7158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rowSpan="11"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cs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7158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faq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7158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faqList.jsp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7158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관리자 고객센터 </a:t>
                      </a:r>
                      <a:r>
                        <a:rPr lang="en-US" altLang="ko-KR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faq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목록</a:t>
                      </a:r>
                    </a:p>
                  </a:txBody>
                  <a:tcPr marL="36000" marR="36000" marT="7158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9213709"/>
                  </a:ext>
                </a:extLst>
              </a:tr>
              <a:tr h="20758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l" fontAlgn="ctr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7158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faqModify.jsp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7158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관리자 고객센터 </a:t>
                      </a:r>
                      <a:r>
                        <a:rPr lang="en-US" altLang="ko-KR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faq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수정</a:t>
                      </a:r>
                    </a:p>
                  </a:txBody>
                  <a:tcPr marL="36000" marR="36000" marT="7158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4012679"/>
                  </a:ext>
                </a:extLst>
              </a:tr>
              <a:tr h="20758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l" fontAlgn="ctr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7158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faqView.jsp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7158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관리자 고객센터 </a:t>
                      </a:r>
                      <a:r>
                        <a:rPr lang="en-US" altLang="ko-KR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faq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보기</a:t>
                      </a:r>
                    </a:p>
                  </a:txBody>
                  <a:tcPr marL="36000" marR="36000" marT="7158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35580085"/>
                  </a:ext>
                </a:extLst>
              </a:tr>
              <a:tr h="20758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l" fontAlgn="ctr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7158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faqWrite.jsp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7158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관리자 고객센터 </a:t>
                      </a:r>
                      <a:r>
                        <a:rPr lang="en-US" altLang="ko-KR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faq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쓰기</a:t>
                      </a:r>
                    </a:p>
                  </a:txBody>
                  <a:tcPr marL="36000" marR="36000" marT="7158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2945931"/>
                  </a:ext>
                </a:extLst>
              </a:tr>
              <a:tr h="20758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notice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7158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noticeList.jsp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7158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관리자 고객센터 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notice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목록</a:t>
                      </a:r>
                    </a:p>
                  </a:txBody>
                  <a:tcPr marL="36000" marR="36000" marT="7158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74947705"/>
                  </a:ext>
                </a:extLst>
              </a:tr>
              <a:tr h="20758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l" fontAlgn="ctr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7158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noticeModify.jsp</a:t>
                      </a:r>
                    </a:p>
                  </a:txBody>
                  <a:tcPr marL="36000" marR="36000" marT="7158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관리자 고객센터 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notice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수정</a:t>
                      </a:r>
                    </a:p>
                  </a:txBody>
                  <a:tcPr marL="36000" marR="36000" marT="7158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9039843"/>
                  </a:ext>
                </a:extLst>
              </a:tr>
              <a:tr h="20758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l" fontAlgn="ctr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7158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noticeView.jsp</a:t>
                      </a:r>
                    </a:p>
                  </a:txBody>
                  <a:tcPr marL="36000" marR="36000" marT="7158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관리자 고객센터 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notice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보기</a:t>
                      </a:r>
                    </a:p>
                  </a:txBody>
                  <a:tcPr marL="36000" marR="36000" marT="7158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1243801"/>
                  </a:ext>
                </a:extLst>
              </a:tr>
              <a:tr h="20758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l" fontAlgn="ctr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7158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noticeWrite.jsp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7158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관리자 고객센터 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notice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쓰기</a:t>
                      </a:r>
                    </a:p>
                  </a:txBody>
                  <a:tcPr marL="36000" marR="36000" marT="7158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35055666"/>
                  </a:ext>
                </a:extLst>
              </a:tr>
              <a:tr h="20758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qna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7158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qnaList.jsp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7158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관리자 고객센터 </a:t>
                      </a:r>
                      <a:r>
                        <a:rPr lang="en-US" altLang="ko-KR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qna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목록</a:t>
                      </a:r>
                    </a:p>
                  </a:txBody>
                  <a:tcPr marL="36000" marR="36000" marT="7158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04882437"/>
                  </a:ext>
                </a:extLst>
              </a:tr>
              <a:tr h="20758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l" fontAlgn="ctr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7158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qnaReply.jsp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7158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관리자 고객센터 </a:t>
                      </a:r>
                      <a:r>
                        <a:rPr lang="en-US" altLang="ko-KR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qna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답변</a:t>
                      </a:r>
                    </a:p>
                  </a:txBody>
                  <a:tcPr marL="36000" marR="36000" marT="7158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231055"/>
                  </a:ext>
                </a:extLst>
              </a:tr>
              <a:tr h="20758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l" fontAlgn="ctr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7158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qnaView.jsp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7158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관리자 고객센터 </a:t>
                      </a:r>
                      <a:r>
                        <a:rPr lang="en-US" altLang="ko-KR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qna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보기</a:t>
                      </a:r>
                    </a:p>
                  </a:txBody>
                  <a:tcPr marL="36000" marR="36000" marT="7158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47717486"/>
                  </a:ext>
                </a:extLst>
              </a:tr>
              <a:tr h="20758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product</a:t>
                      </a:r>
                    </a:p>
                  </a:txBody>
                  <a:tcPr marL="36000" marR="36000" marT="7158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list.jsp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7158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관리자 상품 현황</a:t>
                      </a:r>
                    </a:p>
                  </a:txBody>
                  <a:tcPr marL="36000" marR="36000" marT="7158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70167693"/>
                  </a:ext>
                </a:extLst>
              </a:tr>
              <a:tr h="20758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register.jsp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7158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관리자 상품 등록</a:t>
                      </a:r>
                    </a:p>
                  </a:txBody>
                  <a:tcPr marL="36000" marR="36000" marT="7158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6347229"/>
                  </a:ext>
                </a:extLst>
              </a:tr>
              <a:tr h="20758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index.jsp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7158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관리자 메인</a:t>
                      </a:r>
                    </a:p>
                  </a:txBody>
                  <a:tcPr marL="36000" marR="36000" marT="7158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03466460"/>
                  </a:ext>
                </a:extLst>
              </a:tr>
              <a:tr h="20758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8"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cs</a:t>
                      </a:r>
                    </a:p>
                  </a:txBody>
                  <a:tcPr marL="36000" marR="36000" marT="7158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faq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7158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list.jsp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7158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고객센터 자주묻는질문 목록</a:t>
                      </a:r>
                    </a:p>
                  </a:txBody>
                  <a:tcPr marL="36000" marR="36000" marT="7158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31394203"/>
                  </a:ext>
                </a:extLst>
              </a:tr>
              <a:tr h="20758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view.jsp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7158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고객센터 자주묻는질문 보기</a:t>
                      </a:r>
                    </a:p>
                  </a:txBody>
                  <a:tcPr marL="36000" marR="36000" marT="7158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60656444"/>
                  </a:ext>
                </a:extLst>
              </a:tr>
              <a:tr h="20758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notice</a:t>
                      </a:r>
                    </a:p>
                  </a:txBody>
                  <a:tcPr marL="36000" marR="36000" marT="7158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list.jsp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7158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고객센터 공지사항 목록</a:t>
                      </a:r>
                    </a:p>
                  </a:txBody>
                  <a:tcPr marL="36000" marR="36000" marT="7158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34865313"/>
                  </a:ext>
                </a:extLst>
              </a:tr>
              <a:tr h="20758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view.jsp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7158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고객센터 공지사항 보기</a:t>
                      </a:r>
                    </a:p>
                  </a:txBody>
                  <a:tcPr marL="36000" marR="36000" marT="7158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5467027"/>
                  </a:ext>
                </a:extLst>
              </a:tr>
              <a:tr h="20758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qna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7158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list.jsp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7158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고객센터 문의하기 목록</a:t>
                      </a:r>
                    </a:p>
                  </a:txBody>
                  <a:tcPr marL="36000" marR="36000" marT="7158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559403"/>
                  </a:ext>
                </a:extLst>
              </a:tr>
              <a:tr h="20758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view.jsp</a:t>
                      </a:r>
                    </a:p>
                  </a:txBody>
                  <a:tcPr marL="36000" marR="36000" marT="7158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고객센터 문의하기 보기</a:t>
                      </a:r>
                    </a:p>
                  </a:txBody>
                  <a:tcPr marL="36000" marR="36000" marT="7158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80400879"/>
                  </a:ext>
                </a:extLst>
              </a:tr>
              <a:tr h="20758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write.jsp</a:t>
                      </a:r>
                    </a:p>
                  </a:txBody>
                  <a:tcPr marL="36000" marR="36000" marT="7158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고객센터 문의하기 쓰기</a:t>
                      </a:r>
                    </a:p>
                  </a:txBody>
                  <a:tcPr marL="36000" marR="36000" marT="7158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0210895"/>
                  </a:ext>
                </a:extLst>
              </a:tr>
              <a:tr h="20758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index.jsp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7158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고객센터 메인</a:t>
                      </a:r>
                    </a:p>
                  </a:txBody>
                  <a:tcPr marL="36000" marR="36000" marT="7158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98779801"/>
                  </a:ext>
                </a:extLst>
              </a:tr>
              <a:tr h="20758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member</a:t>
                      </a:r>
                    </a:p>
                  </a:txBody>
                  <a:tcPr marL="36000" marR="36000" marT="7158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join.jsp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7158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7158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회원가입 </a:t>
                      </a:r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유형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7158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9490712"/>
                  </a:ext>
                </a:extLst>
              </a:tr>
              <a:tr h="20758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login.jsp</a:t>
                      </a:r>
                    </a:p>
                  </a:txBody>
                  <a:tcPr marL="36000" marR="36000" marT="7158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7158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로그인</a:t>
                      </a:r>
                    </a:p>
                  </a:txBody>
                  <a:tcPr marL="36000" marR="36000" marT="7158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60481153"/>
                  </a:ext>
                </a:extLst>
              </a:tr>
              <a:tr h="20758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register.jsp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7158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7158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일반회원 회원가입</a:t>
                      </a:r>
                    </a:p>
                  </a:txBody>
                  <a:tcPr marL="36000" marR="36000" marT="7158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14831488"/>
                  </a:ext>
                </a:extLst>
              </a:tr>
              <a:tr h="20758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registerSeller.jsp</a:t>
                      </a:r>
                    </a:p>
                  </a:txBody>
                  <a:tcPr marL="36000" marR="36000" marT="7158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7158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판매자 회원가입</a:t>
                      </a:r>
                    </a:p>
                  </a:txBody>
                  <a:tcPr marL="36000" marR="36000" marT="7158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7525574"/>
                  </a:ext>
                </a:extLst>
              </a:tr>
              <a:tr h="20758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signup.jsp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7158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7158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약관동의</a:t>
                      </a:r>
                    </a:p>
                  </a:txBody>
                  <a:tcPr marL="36000" marR="36000" marT="7158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37205943"/>
                  </a:ext>
                </a:extLst>
              </a:tr>
              <a:tr h="20758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product</a:t>
                      </a:r>
                    </a:p>
                  </a:txBody>
                  <a:tcPr marL="36000" marR="36000" marT="7158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cart.jsp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7158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7158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장바구니</a:t>
                      </a:r>
                    </a:p>
                  </a:txBody>
                  <a:tcPr marL="36000" marR="36000" marT="7158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7126774"/>
                  </a:ext>
                </a:extLst>
              </a:tr>
              <a:tr h="20758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complete.jsp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7158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7158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상품 주문완료</a:t>
                      </a:r>
                    </a:p>
                  </a:txBody>
                  <a:tcPr marL="36000" marR="36000" marT="7158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69713618"/>
                  </a:ext>
                </a:extLst>
              </a:tr>
              <a:tr h="20758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list.jsp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7158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7158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상품목록</a:t>
                      </a:r>
                    </a:p>
                  </a:txBody>
                  <a:tcPr marL="36000" marR="36000" marT="7158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14122838"/>
                  </a:ext>
                </a:extLst>
              </a:tr>
              <a:tr h="20758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order.jsp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7158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7158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상품주문</a:t>
                      </a:r>
                    </a:p>
                  </a:txBody>
                  <a:tcPr marL="36000" marR="36000" marT="7158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57576383"/>
                  </a:ext>
                </a:extLst>
              </a:tr>
              <a:tr h="20758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view.jsp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7158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7158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상품 상세보기</a:t>
                      </a:r>
                    </a:p>
                  </a:txBody>
                  <a:tcPr marL="36000" marR="36000" marT="7158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92631797"/>
                  </a:ext>
                </a:extLst>
              </a:tr>
              <a:tr h="20758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index.jsp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7158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Kmarket1 </a:t>
                      </a: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메인화면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7158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84548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035011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1166164" y="1091397"/>
            <a:ext cx="1280032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 smtClean="0">
                <a:solidFill>
                  <a:srgbClr val="000000"/>
                </a:solidFill>
                <a:latin typeface="+mn-ea"/>
                <a:cs typeface="LUOGFN+NanumGothic"/>
              </a:rPr>
              <a:t>4.</a:t>
            </a:r>
            <a:r>
              <a:rPr lang="en-US" sz="1000" dirty="0" smtClean="0">
                <a:solidFill>
                  <a:srgbClr val="000000"/>
                </a:solidFill>
                <a:latin typeface="+mn-ea"/>
                <a:cs typeface="LUOGFN+NanumGothic"/>
              </a:rPr>
              <a:t>4.1</a:t>
            </a:r>
            <a:r>
              <a:rPr sz="1000" dirty="0" smtClean="0">
                <a:solidFill>
                  <a:srgbClr val="000000"/>
                </a:solidFill>
                <a:latin typeface="+mn-ea"/>
                <a:cs typeface="LUOGFN+NanumGothic"/>
              </a:rPr>
              <a:t>)</a:t>
            </a:r>
            <a:r>
              <a:rPr sz="1000" spc="199" dirty="0" smtClean="0">
                <a:solidFill>
                  <a:srgbClr val="000000"/>
                </a:solidFill>
                <a:latin typeface="+mn-ea"/>
                <a:cs typeface="LUOGFN+NanumGothic"/>
              </a:rPr>
              <a:t> </a:t>
            </a:r>
            <a:r>
              <a:rPr lang="en-US" sz="1000" spc="199" dirty="0" smtClean="0">
                <a:solidFill>
                  <a:srgbClr val="000000"/>
                </a:solidFill>
                <a:latin typeface="+mn-ea"/>
                <a:cs typeface="LUOGFN+NanumGothic"/>
              </a:rPr>
              <a:t>API </a:t>
            </a:r>
            <a:r>
              <a:rPr lang="ko-KR" altLang="en-US" sz="1000" spc="199" dirty="0" smtClean="0">
                <a:solidFill>
                  <a:srgbClr val="000000"/>
                </a:solidFill>
                <a:latin typeface="+mn-ea"/>
                <a:cs typeface="LUOGFN+NanumGothic"/>
              </a:rPr>
              <a:t>목록</a:t>
            </a:r>
            <a:endParaRPr sz="1000" dirty="0">
              <a:solidFill>
                <a:srgbClr val="000000"/>
              </a:solidFill>
              <a:latin typeface="+mn-ea"/>
              <a:cs typeface="IHPDMS+NanumGothic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1523769"/>
              </p:ext>
            </p:extLst>
          </p:nvPr>
        </p:nvGraphicFramePr>
        <p:xfrm>
          <a:off x="753914" y="1307902"/>
          <a:ext cx="5976664" cy="8458450"/>
        </p:xfrm>
        <a:graphic>
          <a:graphicData uri="http://schemas.openxmlformats.org/drawingml/2006/table">
            <a:tbl>
              <a:tblPr/>
              <a:tblGrid>
                <a:gridCol w="709359">
                  <a:extLst>
                    <a:ext uri="{9D8B030D-6E8A-4147-A177-3AD203B41FA5}">
                      <a16:colId xmlns:a16="http://schemas.microsoft.com/office/drawing/2014/main" val="3433875606"/>
                    </a:ext>
                  </a:extLst>
                </a:gridCol>
                <a:gridCol w="2128078">
                  <a:extLst>
                    <a:ext uri="{9D8B030D-6E8A-4147-A177-3AD203B41FA5}">
                      <a16:colId xmlns:a16="http://schemas.microsoft.com/office/drawing/2014/main" val="1045952860"/>
                    </a:ext>
                  </a:extLst>
                </a:gridCol>
                <a:gridCol w="833809">
                  <a:extLst>
                    <a:ext uri="{9D8B030D-6E8A-4147-A177-3AD203B41FA5}">
                      <a16:colId xmlns:a16="http://schemas.microsoft.com/office/drawing/2014/main" val="364399318"/>
                    </a:ext>
                  </a:extLst>
                </a:gridCol>
                <a:gridCol w="2305418">
                  <a:extLst>
                    <a:ext uri="{9D8B030D-6E8A-4147-A177-3AD203B41FA5}">
                      <a16:colId xmlns:a16="http://schemas.microsoft.com/office/drawing/2014/main" val="1988951918"/>
                    </a:ext>
                  </a:extLst>
                </a:gridCol>
              </a:tblGrid>
              <a:tr h="14031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No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URI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Method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설명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6489943"/>
                  </a:ext>
                </a:extLst>
              </a:tr>
              <a:tr h="11381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Kmarket1</a:t>
                      </a:r>
                    </a:p>
                    <a:p>
                      <a:pPr algn="l" fontAlgn="ctr"/>
                      <a:r>
                        <a:rPr 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/Kmarket1/index.do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GET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쇼핑몰 메인 화면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739254"/>
                  </a:ext>
                </a:extLst>
              </a:tr>
              <a:tr h="14031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/Kmarket1/member/join.do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GET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회원가입 유형 화면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05481873"/>
                  </a:ext>
                </a:extLst>
              </a:tr>
              <a:tr h="140319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/Kmarket1/member/signup.do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GET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회원가입 약관 화면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771293"/>
                  </a:ext>
                </a:extLst>
              </a:tr>
              <a:tr h="14031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POST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회원가입 유형 처리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99859265"/>
                  </a:ext>
                </a:extLst>
              </a:tr>
              <a:tr h="140319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4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/Kmarket1/member/register.do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GET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일반 회원가입 화면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19721859"/>
                  </a:ext>
                </a:extLst>
              </a:tr>
              <a:tr h="14031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POST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일반 회원가입 처리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8986605"/>
                  </a:ext>
                </a:extLst>
              </a:tr>
              <a:tr h="140319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5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/Kmarket1/member/registerSeller.do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GET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판매 회원가입 화면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95459066"/>
                  </a:ext>
                </a:extLst>
              </a:tr>
              <a:tr h="14031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POST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판매 회원가입 처리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9651063"/>
                  </a:ext>
                </a:extLst>
              </a:tr>
              <a:tr h="140319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6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/Kmarket1/member/login.do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GET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로그인 화면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1897593"/>
                  </a:ext>
                </a:extLst>
              </a:tr>
              <a:tr h="14031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POST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로그인 처리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7698785"/>
                  </a:ext>
                </a:extLst>
              </a:tr>
              <a:tr h="14031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7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/Kmarket1/member/logout.do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POST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로그아웃 처리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378767"/>
                  </a:ext>
                </a:extLst>
              </a:tr>
              <a:tr h="14031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8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/Kmarket1/member/emailAuth.do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POST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이메일 인증 처리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3181397"/>
                  </a:ext>
                </a:extLst>
              </a:tr>
              <a:tr h="14031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9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/Kmarket1/member/CheckUid.do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POST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로그인 계정 검증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4060924"/>
                  </a:ext>
                </a:extLst>
              </a:tr>
              <a:tr h="22061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10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Kmarket1/admin</a:t>
                      </a:r>
                    </a:p>
                    <a:p>
                      <a:pPr algn="l" fontAlgn="ctr"/>
                      <a:r>
                        <a:rPr 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/Kmarket1/admin/index.do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GET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관리자 메인 화면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32113597"/>
                  </a:ext>
                </a:extLst>
              </a:tr>
              <a:tr h="140319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11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/Kmarket1/admin/product/register.do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GET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관리자 상품 등록 화면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90129929"/>
                  </a:ext>
                </a:extLst>
              </a:tr>
              <a:tr h="14031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POST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관리자 상품 등록 처리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3483800"/>
                  </a:ext>
                </a:extLst>
              </a:tr>
              <a:tr h="140319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12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/Kmarket1/admin/product/list.do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GET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관리자 상품 목록 화면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2491431"/>
                  </a:ext>
                </a:extLst>
              </a:tr>
              <a:tr h="14031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POST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관리자 상품 목록 검색 처리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8369269"/>
                  </a:ext>
                </a:extLst>
              </a:tr>
              <a:tr h="14031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13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/Kmarket1/product/productList.do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GET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상품 목록 화면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5576123"/>
                  </a:ext>
                </a:extLst>
              </a:tr>
              <a:tr h="14031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14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/Kmarket1/product/productView.do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GET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상품 화면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3345924"/>
                  </a:ext>
                </a:extLst>
              </a:tr>
              <a:tr h="14031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15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/Kmarket1/product/addCart.do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POST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장바구니 추가 처리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10682786"/>
                  </a:ext>
                </a:extLst>
              </a:tr>
              <a:tr h="14031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16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/Kmarket1/product/deleteCart.do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POST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장바구니 삭제 처리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18013533"/>
                  </a:ext>
                </a:extLst>
              </a:tr>
              <a:tr h="14031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17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/Kmarket1/product/productCart.do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GET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장바구니 목록 화면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18617628"/>
                  </a:ext>
                </a:extLst>
              </a:tr>
              <a:tr h="14031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18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/Kmarket1/product/productOrder.do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POST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상품 주문 목록 화면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0438584"/>
                  </a:ext>
                </a:extLst>
              </a:tr>
              <a:tr h="14031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19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/Kmarket1/product/completeOrder.do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POST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상품 주문 처리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20712992"/>
                  </a:ext>
                </a:extLst>
              </a:tr>
              <a:tr h="22061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20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/Kmarket1/product/productComplete.do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POST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상품 주문 완료 화면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7216885"/>
                  </a:ext>
                </a:extLst>
              </a:tr>
              <a:tr h="14031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21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/Kmarket1/cs/index.do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GET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고객센터 메인 화면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3585518"/>
                  </a:ext>
                </a:extLst>
              </a:tr>
              <a:tr h="14031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22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/Kmarket1/cs/notice/list.do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GET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고객센터 공지사항 목록 화면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6866360"/>
                  </a:ext>
                </a:extLst>
              </a:tr>
              <a:tr h="14031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23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/Kmarket1/cs/notice/view.do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GET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고객센터 공지사항 화면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5200747"/>
                  </a:ext>
                </a:extLst>
              </a:tr>
              <a:tr h="14031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24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/Kmarket1/cs/faq/list.do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GET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고객센터 </a:t>
                      </a:r>
                      <a:r>
                        <a:rPr lang="ko-KR" altLang="en-U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자주묻는질문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목록 화면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1904166"/>
                  </a:ext>
                </a:extLst>
              </a:tr>
              <a:tr h="14031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25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/Kmarket1/cs/faq/view.do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GET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고객센터 자주묻는질문 화면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69591589"/>
                  </a:ext>
                </a:extLst>
              </a:tr>
              <a:tr h="14031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26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/Kmarket1/cs/qna/list.do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GET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고객센터 문의하기 목록 화면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05287971"/>
                  </a:ext>
                </a:extLst>
              </a:tr>
              <a:tr h="140319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27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/Kmarket1/cs/qna/write.do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GET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고객센터 문의하기 쓰기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58873506"/>
                  </a:ext>
                </a:extLst>
              </a:tr>
              <a:tr h="14031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POST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고객센터 문의하기 쓰기 처리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1398938"/>
                  </a:ext>
                </a:extLst>
              </a:tr>
              <a:tr h="14031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28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/Kmarket1/cs/qna/view.do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GET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고객센터 문의하기 보기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1586854"/>
                  </a:ext>
                </a:extLst>
              </a:tr>
              <a:tr h="140319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29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/Kmarket1/admin/cs/faqDelete.do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GET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관리자 고객센터 자주묻는질문 삭제 처리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8502970"/>
                  </a:ext>
                </a:extLst>
              </a:tr>
              <a:tr h="22061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POST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관리자 고객센터 자주묻는질문 선택삭제 처리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2513617"/>
                  </a:ext>
                </a:extLst>
              </a:tr>
              <a:tr h="14031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30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/Kmarket1/admin/cs/faqList.do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GET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관리자 고객센터 자주묻는질문 목록 화면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2800438"/>
                  </a:ext>
                </a:extLst>
              </a:tr>
              <a:tr h="140319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31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/Kmarket1/admin/cs/faqModify.do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GET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관리자 고객센터 자주묻는질문 수정 화면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26077077"/>
                  </a:ext>
                </a:extLst>
              </a:tr>
              <a:tr h="14031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POST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관리자 고객센터 자주묻는질문 수청 처리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716912"/>
                  </a:ext>
                </a:extLst>
              </a:tr>
              <a:tr h="14031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32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/Kmarket1/admin/cs/faqView.do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GET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관리자 고객센터 </a:t>
                      </a:r>
                      <a:r>
                        <a:rPr lang="ko-KR" altLang="en-U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자주묻는질문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보기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3278976"/>
                  </a:ext>
                </a:extLst>
              </a:tr>
              <a:tr h="140319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33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/Kmarket1/admin/cs/faqWrite.do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GET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관리자 고객센터 </a:t>
                      </a:r>
                      <a:r>
                        <a:rPr lang="ko-KR" altLang="en-U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자주묻는질문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쓰기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134418"/>
                  </a:ext>
                </a:extLst>
              </a:tr>
              <a:tr h="14031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POST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관리자 고객센터 </a:t>
                      </a:r>
                      <a:r>
                        <a:rPr lang="ko-KR" altLang="en-U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자주묻는질문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쓰기 처리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5419194"/>
                  </a:ext>
                </a:extLst>
              </a:tr>
              <a:tr h="140319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34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/Kmarket1/admin/cs/noticeDelete.do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GET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관리자 고객센터 공지사항 삭제 처리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2106475"/>
                  </a:ext>
                </a:extLst>
              </a:tr>
              <a:tr h="14031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POST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관리자 고객센터 공지사항 </a:t>
                      </a:r>
                      <a:r>
                        <a:rPr lang="ko-KR" altLang="en-U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선택삭제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처리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73288765"/>
                  </a:ext>
                </a:extLst>
              </a:tr>
              <a:tr h="14031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35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/Kmarket1/admin/cs/noticeList.do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GET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관리자 고객센터 공지사항 목록 화면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6339548"/>
                  </a:ext>
                </a:extLst>
              </a:tr>
              <a:tr h="140319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36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/Kmarket1/admin/cs/noticeModify.do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GET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관리자 고객센터 공지사항 수정 화면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513860"/>
                  </a:ext>
                </a:extLst>
              </a:tr>
              <a:tr h="14031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POST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관리자 고객센터 공지사항 수정 처리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10837260"/>
                  </a:ext>
                </a:extLst>
              </a:tr>
              <a:tr h="14031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37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/Kmarket1/admin/cs/noticeView.do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GET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관리자 고객센터 공지사항 보기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670579"/>
                  </a:ext>
                </a:extLst>
              </a:tr>
              <a:tr h="140319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38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/Kmarket1/admin/cs/noticeWrite.do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GET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관리자 고객센터 공지사항 쓰기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32925547"/>
                  </a:ext>
                </a:extLst>
              </a:tr>
              <a:tr h="14031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POST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관리자 고객센터 공지사항 쓰기 처리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72502581"/>
                  </a:ext>
                </a:extLst>
              </a:tr>
              <a:tr h="140319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39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/Kmarket1/admin/cs/qnaDelete.do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GET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관리자 고객센터 문의하기 삭제 처리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9738609"/>
                  </a:ext>
                </a:extLst>
              </a:tr>
              <a:tr h="14031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POST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관리자 고객센터 문의하기 선택삭제 처리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42022014"/>
                  </a:ext>
                </a:extLst>
              </a:tr>
              <a:tr h="14031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40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/Kmarket1/admin/cs/qnaList.do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GET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관리자 고객센터 문의하기 목록 화면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3200433"/>
                  </a:ext>
                </a:extLst>
              </a:tr>
              <a:tr h="140319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41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/Kmarket1/admin/cs/qnaReply.do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GET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관리자 고객센터 문의하기 답변 쓰기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05383721"/>
                  </a:ext>
                </a:extLst>
              </a:tr>
              <a:tr h="14031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POST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관리자 고객센터 문의하기 답변 쓰기 처리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0494795"/>
                  </a:ext>
                </a:extLst>
              </a:tr>
              <a:tr h="14031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42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/Kmarket1/admin/cs/qnaView.do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GET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관리자 고객센터 문의하기 보기</a:t>
                      </a:r>
                    </a:p>
                  </a:txBody>
                  <a:tcPr marL="36000" marR="36000" marT="600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788479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47613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1"/>
          <p:cNvSpPr/>
          <p:nvPr/>
        </p:nvSpPr>
        <p:spPr>
          <a:xfrm>
            <a:off x="0" y="0"/>
            <a:ext cx="12700" cy="12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377560" y="674858"/>
            <a:ext cx="212627" cy="4434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803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-</a:t>
            </a:r>
          </a:p>
          <a:p>
            <a:pPr marL="0" marR="0">
              <a:lnSpc>
                <a:spcPts val="803"/>
              </a:lnSpc>
              <a:spcBef>
                <a:spcPts val="396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-</a:t>
            </a:r>
          </a:p>
          <a:p>
            <a:pPr marL="0" marR="0">
              <a:lnSpc>
                <a:spcPts val="803"/>
              </a:lnSpc>
              <a:spcBef>
                <a:spcPts val="384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-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522340" y="674858"/>
            <a:ext cx="1608178" cy="4434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803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위</a:t>
            </a:r>
            <a:r>
              <a:rPr sz="800" spc="18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17" dirty="0">
                <a:solidFill>
                  <a:srgbClr val="FFFFFF"/>
                </a:solidFill>
                <a:latin typeface="Dotum"/>
                <a:cs typeface="Dotum"/>
              </a:rPr>
              <a:t>모든</a:t>
            </a:r>
            <a:r>
              <a:rPr sz="800" spc="192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API</a:t>
            </a:r>
            <a:r>
              <a:rPr sz="800" spc="134" dirty="0">
                <a:solidFill>
                  <a:srgbClr val="FFFFFF"/>
                </a:solidFill>
                <a:latin typeface="Dotum"/>
                <a:cs typeface="Dotum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Dotum"/>
                <a:cs typeface="Dotum"/>
              </a:rPr>
              <a:t>출력화면</a:t>
            </a:r>
            <a:r>
              <a:rPr sz="800" spc="191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Dotum"/>
                <a:cs typeface="Dotum"/>
              </a:rPr>
              <a:t>첨부하기</a:t>
            </a:r>
          </a:p>
          <a:p>
            <a:pPr marL="0" marR="0">
              <a:lnSpc>
                <a:spcPts val="803"/>
              </a:lnSpc>
              <a:spcBef>
                <a:spcPts val="396"/>
              </a:spcBef>
              <a:spcAft>
                <a:spcPts val="0"/>
              </a:spcAft>
            </a:pPr>
            <a:r>
              <a:rPr sz="800" spc="-11" dirty="0">
                <a:solidFill>
                  <a:srgbClr val="FFFFFF"/>
                </a:solidFill>
                <a:latin typeface="Dotum"/>
                <a:cs typeface="Dotum"/>
              </a:rPr>
              <a:t>주요기능</a:t>
            </a:r>
            <a:r>
              <a:rPr sz="800" spc="19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14" dirty="0">
                <a:solidFill>
                  <a:srgbClr val="FFFFFF"/>
                </a:solidFill>
                <a:latin typeface="Dotum"/>
                <a:cs typeface="Dotum"/>
              </a:rPr>
              <a:t>간략히</a:t>
            </a:r>
            <a:r>
              <a:rPr sz="800" spc="18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Dotum"/>
                <a:cs typeface="Dotum"/>
              </a:rPr>
              <a:t>작성하기</a:t>
            </a:r>
          </a:p>
          <a:p>
            <a:pPr marL="0" marR="0">
              <a:lnSpc>
                <a:spcPts val="803"/>
              </a:lnSpc>
              <a:spcBef>
                <a:spcPts val="384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아래</a:t>
            </a:r>
            <a:r>
              <a:rPr sz="800" spc="18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Dotum"/>
                <a:cs typeface="Dotum"/>
              </a:rPr>
              <a:t>내용</a:t>
            </a:r>
            <a:r>
              <a:rPr sz="800" spc="20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Dotum"/>
                <a:cs typeface="Dotum"/>
              </a:rPr>
              <a:t>참고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149400" y="1091397"/>
            <a:ext cx="1042395" cy="183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4.4.2)</a:t>
            </a:r>
            <a:r>
              <a:rPr sz="1000" spc="199" dirty="0">
                <a:solidFill>
                  <a:srgbClr val="000000"/>
                </a:solidFill>
                <a:latin typeface="LUOGFN+NanumGothic"/>
                <a:cs typeface="LUOGFN+NanumGothic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주요기능</a:t>
            </a: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0457932"/>
              </p:ext>
            </p:extLst>
          </p:nvPr>
        </p:nvGraphicFramePr>
        <p:xfrm>
          <a:off x="825922" y="1595934"/>
          <a:ext cx="5689635" cy="7061060"/>
        </p:xfrm>
        <a:graphic>
          <a:graphicData uri="http://schemas.openxmlformats.org/drawingml/2006/table">
            <a:tbl>
              <a:tblPr firstRow="1" firstCol="1" bandRow="1"/>
              <a:tblGrid>
                <a:gridCol w="981298">
                  <a:extLst>
                    <a:ext uri="{9D8B030D-6E8A-4147-A177-3AD203B41FA5}">
                      <a16:colId xmlns:a16="http://schemas.microsoft.com/office/drawing/2014/main" val="242920238"/>
                    </a:ext>
                  </a:extLst>
                </a:gridCol>
                <a:gridCol w="4708337">
                  <a:extLst>
                    <a:ext uri="{9D8B030D-6E8A-4147-A177-3AD203B41FA5}">
                      <a16:colId xmlns:a16="http://schemas.microsoft.com/office/drawing/2014/main" val="714753322"/>
                    </a:ext>
                  </a:extLst>
                </a:gridCol>
              </a:tblGrid>
              <a:tr h="16205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구분</a:t>
                      </a:r>
                    </a:p>
                  </a:txBody>
                  <a:tcPr marL="68154" marR="68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메인 화면 </a:t>
                      </a:r>
                    </a:p>
                  </a:txBody>
                  <a:tcPr marL="68154" marR="68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51458515"/>
                  </a:ext>
                </a:extLst>
              </a:tr>
              <a:tr h="16205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API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http://43.201.35.110:8080/Kmarket1/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3974836"/>
                  </a:ext>
                </a:extLst>
              </a:tr>
              <a:tr h="16205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주요기능</a:t>
                      </a:r>
                    </a:p>
                  </a:txBody>
                  <a:tcPr marL="68154" marR="68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카테고리</a:t>
                      </a: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베스트</a:t>
                      </a: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ko-KR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히트</a:t>
                      </a: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ko-KR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할인</a:t>
                      </a: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ko-KR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인기상품 출력</a:t>
                      </a:r>
                    </a:p>
                  </a:txBody>
                  <a:tcPr marL="68154" marR="68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9706401"/>
                  </a:ext>
                </a:extLst>
              </a:tr>
              <a:tr h="6571856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8558676"/>
                  </a:ext>
                </a:extLst>
              </a:tr>
            </a:tbl>
          </a:graphicData>
        </a:graphic>
      </p:graphicFrame>
      <p:pic>
        <p:nvPicPr>
          <p:cNvPr id="2049" name="그림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439" y="2473751"/>
            <a:ext cx="5562600" cy="530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1"/>
          <p:cNvSpPr/>
          <p:nvPr/>
        </p:nvSpPr>
        <p:spPr>
          <a:xfrm>
            <a:off x="0" y="0"/>
            <a:ext cx="12700" cy="12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377560" y="674858"/>
            <a:ext cx="212627" cy="4434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803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-</a:t>
            </a:r>
          </a:p>
          <a:p>
            <a:pPr marL="0" marR="0">
              <a:lnSpc>
                <a:spcPts val="803"/>
              </a:lnSpc>
              <a:spcBef>
                <a:spcPts val="396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-</a:t>
            </a:r>
          </a:p>
          <a:p>
            <a:pPr marL="0" marR="0">
              <a:lnSpc>
                <a:spcPts val="803"/>
              </a:lnSpc>
              <a:spcBef>
                <a:spcPts val="384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-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522340" y="674858"/>
            <a:ext cx="1608178" cy="4434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803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위</a:t>
            </a:r>
            <a:r>
              <a:rPr sz="800" spc="18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17" dirty="0">
                <a:solidFill>
                  <a:srgbClr val="FFFFFF"/>
                </a:solidFill>
                <a:latin typeface="Dotum"/>
                <a:cs typeface="Dotum"/>
              </a:rPr>
              <a:t>모든</a:t>
            </a:r>
            <a:r>
              <a:rPr sz="800" spc="192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API</a:t>
            </a:r>
            <a:r>
              <a:rPr sz="800" spc="134" dirty="0">
                <a:solidFill>
                  <a:srgbClr val="FFFFFF"/>
                </a:solidFill>
                <a:latin typeface="Dotum"/>
                <a:cs typeface="Dotum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Dotum"/>
                <a:cs typeface="Dotum"/>
              </a:rPr>
              <a:t>출력화면</a:t>
            </a:r>
            <a:r>
              <a:rPr sz="800" spc="191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Dotum"/>
                <a:cs typeface="Dotum"/>
              </a:rPr>
              <a:t>첨부하기</a:t>
            </a:r>
          </a:p>
          <a:p>
            <a:pPr marL="0" marR="0">
              <a:lnSpc>
                <a:spcPts val="803"/>
              </a:lnSpc>
              <a:spcBef>
                <a:spcPts val="396"/>
              </a:spcBef>
              <a:spcAft>
                <a:spcPts val="0"/>
              </a:spcAft>
            </a:pPr>
            <a:r>
              <a:rPr sz="800" spc="-11" dirty="0">
                <a:solidFill>
                  <a:srgbClr val="FFFFFF"/>
                </a:solidFill>
                <a:latin typeface="Dotum"/>
                <a:cs typeface="Dotum"/>
              </a:rPr>
              <a:t>주요기능</a:t>
            </a:r>
            <a:r>
              <a:rPr sz="800" spc="19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14" dirty="0">
                <a:solidFill>
                  <a:srgbClr val="FFFFFF"/>
                </a:solidFill>
                <a:latin typeface="Dotum"/>
                <a:cs typeface="Dotum"/>
              </a:rPr>
              <a:t>간략히</a:t>
            </a:r>
            <a:r>
              <a:rPr sz="800" spc="18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Dotum"/>
                <a:cs typeface="Dotum"/>
              </a:rPr>
              <a:t>작성하기</a:t>
            </a:r>
          </a:p>
          <a:p>
            <a:pPr marL="0" marR="0">
              <a:lnSpc>
                <a:spcPts val="803"/>
              </a:lnSpc>
              <a:spcBef>
                <a:spcPts val="384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아래</a:t>
            </a:r>
            <a:r>
              <a:rPr sz="800" spc="18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Dotum"/>
                <a:cs typeface="Dotum"/>
              </a:rPr>
              <a:t>내용</a:t>
            </a:r>
            <a:r>
              <a:rPr sz="800" spc="20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Dotum"/>
                <a:cs typeface="Dotum"/>
              </a:rPr>
              <a:t>참고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0845766"/>
              </p:ext>
            </p:extLst>
          </p:nvPr>
        </p:nvGraphicFramePr>
        <p:xfrm>
          <a:off x="611820" y="1667942"/>
          <a:ext cx="6334473" cy="7863910"/>
        </p:xfrm>
        <a:graphic>
          <a:graphicData uri="http://schemas.openxmlformats.org/drawingml/2006/table">
            <a:tbl>
              <a:tblPr firstRow="1" firstCol="1" bandRow="1"/>
              <a:tblGrid>
                <a:gridCol w="684740">
                  <a:extLst>
                    <a:ext uri="{9D8B030D-6E8A-4147-A177-3AD203B41FA5}">
                      <a16:colId xmlns:a16="http://schemas.microsoft.com/office/drawing/2014/main" val="3326243653"/>
                    </a:ext>
                  </a:extLst>
                </a:gridCol>
                <a:gridCol w="5649733">
                  <a:extLst>
                    <a:ext uri="{9D8B030D-6E8A-4147-A177-3AD203B41FA5}">
                      <a16:colId xmlns:a16="http://schemas.microsoft.com/office/drawing/2014/main" val="3538332247"/>
                    </a:ext>
                  </a:extLst>
                </a:gridCol>
              </a:tblGrid>
              <a:tr h="372878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구분</a:t>
                      </a:r>
                    </a:p>
                  </a:txBody>
                  <a:tcPr marL="66367" marR="6636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상품 목록</a:t>
                      </a:r>
                    </a:p>
                  </a:txBody>
                  <a:tcPr marL="66367" marR="6636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06291499"/>
                  </a:ext>
                </a:extLst>
              </a:tr>
              <a:tr h="354652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API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6367" marR="6636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http://43.201.35.110:8080/Kmarket1/product/productList.do?cate1=11&amp;cate2=16&amp;option=sold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6367" marR="6636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23963708"/>
                  </a:ext>
                </a:extLst>
              </a:tr>
              <a:tr h="17732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주요기능</a:t>
                      </a:r>
                    </a:p>
                  </a:txBody>
                  <a:tcPr marL="66367" marR="6636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카테고리</a:t>
                      </a:r>
                    </a:p>
                  </a:txBody>
                  <a:tcPr marL="66367" marR="6636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66582100"/>
                  </a:ext>
                </a:extLst>
              </a:tr>
              <a:tr h="6959054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6367" marR="6636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2316152"/>
                  </a:ext>
                </a:extLst>
              </a:tr>
            </a:tbl>
          </a:graphicData>
        </a:graphic>
      </p:graphicFrame>
      <p:pic>
        <p:nvPicPr>
          <p:cNvPr id="3073" name="그림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856" y="3028147"/>
            <a:ext cx="62484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object 6"/>
          <p:cNvSpPr txBox="1"/>
          <p:nvPr/>
        </p:nvSpPr>
        <p:spPr>
          <a:xfrm>
            <a:off x="1149400" y="1091397"/>
            <a:ext cx="1042395" cy="183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4.4.2)</a:t>
            </a:r>
            <a:r>
              <a:rPr sz="1000" spc="199" dirty="0">
                <a:solidFill>
                  <a:srgbClr val="000000"/>
                </a:solidFill>
                <a:latin typeface="LUOGFN+NanumGothic"/>
                <a:cs typeface="LUOGFN+NanumGothic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주요기능</a:t>
            </a:r>
          </a:p>
        </p:txBody>
      </p:sp>
    </p:spTree>
    <p:extLst>
      <p:ext uri="{BB962C8B-B14F-4D97-AF65-F5344CB8AC3E}">
        <p14:creationId xmlns:p14="http://schemas.microsoft.com/office/powerpoint/2010/main" val="2333456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1"/>
          <p:cNvSpPr/>
          <p:nvPr/>
        </p:nvSpPr>
        <p:spPr>
          <a:xfrm>
            <a:off x="0" y="0"/>
            <a:ext cx="12700" cy="12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377560" y="674858"/>
            <a:ext cx="212627" cy="4434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803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-</a:t>
            </a:r>
          </a:p>
          <a:p>
            <a:pPr marL="0" marR="0">
              <a:lnSpc>
                <a:spcPts val="803"/>
              </a:lnSpc>
              <a:spcBef>
                <a:spcPts val="396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-</a:t>
            </a:r>
          </a:p>
          <a:p>
            <a:pPr marL="0" marR="0">
              <a:lnSpc>
                <a:spcPts val="803"/>
              </a:lnSpc>
              <a:spcBef>
                <a:spcPts val="384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-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522340" y="674858"/>
            <a:ext cx="1608178" cy="4434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803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위</a:t>
            </a:r>
            <a:r>
              <a:rPr sz="800" spc="18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17" dirty="0">
                <a:solidFill>
                  <a:srgbClr val="FFFFFF"/>
                </a:solidFill>
                <a:latin typeface="Dotum"/>
                <a:cs typeface="Dotum"/>
              </a:rPr>
              <a:t>모든</a:t>
            </a:r>
            <a:r>
              <a:rPr sz="800" spc="192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API</a:t>
            </a:r>
            <a:r>
              <a:rPr sz="800" spc="134" dirty="0">
                <a:solidFill>
                  <a:srgbClr val="FFFFFF"/>
                </a:solidFill>
                <a:latin typeface="Dotum"/>
                <a:cs typeface="Dotum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Dotum"/>
                <a:cs typeface="Dotum"/>
              </a:rPr>
              <a:t>출력화면</a:t>
            </a:r>
            <a:r>
              <a:rPr sz="800" spc="191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Dotum"/>
                <a:cs typeface="Dotum"/>
              </a:rPr>
              <a:t>첨부하기</a:t>
            </a:r>
          </a:p>
          <a:p>
            <a:pPr marL="0" marR="0">
              <a:lnSpc>
                <a:spcPts val="803"/>
              </a:lnSpc>
              <a:spcBef>
                <a:spcPts val="396"/>
              </a:spcBef>
              <a:spcAft>
                <a:spcPts val="0"/>
              </a:spcAft>
            </a:pPr>
            <a:r>
              <a:rPr sz="800" spc="-11" dirty="0">
                <a:solidFill>
                  <a:srgbClr val="FFFFFF"/>
                </a:solidFill>
                <a:latin typeface="Dotum"/>
                <a:cs typeface="Dotum"/>
              </a:rPr>
              <a:t>주요기능</a:t>
            </a:r>
            <a:r>
              <a:rPr sz="800" spc="19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14" dirty="0">
                <a:solidFill>
                  <a:srgbClr val="FFFFFF"/>
                </a:solidFill>
                <a:latin typeface="Dotum"/>
                <a:cs typeface="Dotum"/>
              </a:rPr>
              <a:t>간략히</a:t>
            </a:r>
            <a:r>
              <a:rPr sz="800" spc="18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Dotum"/>
                <a:cs typeface="Dotum"/>
              </a:rPr>
              <a:t>작성하기</a:t>
            </a:r>
          </a:p>
          <a:p>
            <a:pPr marL="0" marR="0">
              <a:lnSpc>
                <a:spcPts val="803"/>
              </a:lnSpc>
              <a:spcBef>
                <a:spcPts val="384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아래</a:t>
            </a:r>
            <a:r>
              <a:rPr sz="800" spc="18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Dotum"/>
                <a:cs typeface="Dotum"/>
              </a:rPr>
              <a:t>내용</a:t>
            </a:r>
            <a:r>
              <a:rPr sz="800" spc="20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Dotum"/>
                <a:cs typeface="Dotum"/>
              </a:rPr>
              <a:t>참고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149400" y="1091397"/>
            <a:ext cx="1042395" cy="183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4.4.2)</a:t>
            </a:r>
            <a:r>
              <a:rPr sz="1000" spc="199" dirty="0">
                <a:solidFill>
                  <a:srgbClr val="000000"/>
                </a:solidFill>
                <a:latin typeface="LUOGFN+NanumGothic"/>
                <a:cs typeface="LUOGFN+NanumGothic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주요기능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4276951"/>
              </p:ext>
            </p:extLst>
          </p:nvPr>
        </p:nvGraphicFramePr>
        <p:xfrm>
          <a:off x="609898" y="1667942"/>
          <a:ext cx="6447989" cy="7364880"/>
        </p:xfrm>
        <a:graphic>
          <a:graphicData uri="http://schemas.openxmlformats.org/drawingml/2006/table">
            <a:tbl>
              <a:tblPr firstRow="1" firstCol="1" bandRow="1"/>
              <a:tblGrid>
                <a:gridCol w="685479">
                  <a:extLst>
                    <a:ext uri="{9D8B030D-6E8A-4147-A177-3AD203B41FA5}">
                      <a16:colId xmlns:a16="http://schemas.microsoft.com/office/drawing/2014/main" val="4073047321"/>
                    </a:ext>
                  </a:extLst>
                </a:gridCol>
                <a:gridCol w="5762510">
                  <a:extLst>
                    <a:ext uri="{9D8B030D-6E8A-4147-A177-3AD203B41FA5}">
                      <a16:colId xmlns:a16="http://schemas.microsoft.com/office/drawing/2014/main" val="313024033"/>
                    </a:ext>
                  </a:extLst>
                </a:gridCol>
              </a:tblGrid>
              <a:tr h="169710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구분</a:t>
                      </a:r>
                    </a:p>
                  </a:txBody>
                  <a:tcPr marL="66625" marR="6662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상품 상세</a:t>
                      </a:r>
                    </a:p>
                  </a:txBody>
                  <a:tcPr marL="66625" marR="6662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4676693"/>
                  </a:ext>
                </a:extLst>
              </a:tr>
              <a:tr h="339421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API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6625" marR="6662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http://43.201.35.110:8080/Kmarket1/product/productView.do?cate1=13&amp;cate2=13&amp;prodNo=311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6625" marR="6662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86295754"/>
                  </a:ext>
                </a:extLst>
              </a:tr>
              <a:tr h="169710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주요기능</a:t>
                      </a:r>
                    </a:p>
                  </a:txBody>
                  <a:tcPr marL="66625" marR="6662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상품정보</a:t>
                      </a:r>
                    </a:p>
                  </a:txBody>
                  <a:tcPr marL="66625" marR="6662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4964898"/>
                  </a:ext>
                </a:extLst>
              </a:tr>
              <a:tr h="6686039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6625" marR="6662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238213"/>
                  </a:ext>
                </a:extLst>
              </a:tr>
            </a:tbl>
          </a:graphicData>
        </a:graphic>
      </p:graphicFrame>
      <p:pic>
        <p:nvPicPr>
          <p:cNvPr id="21505" name="그림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529" y="2616250"/>
            <a:ext cx="6200775" cy="532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7091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1"/>
          <p:cNvSpPr/>
          <p:nvPr/>
        </p:nvSpPr>
        <p:spPr>
          <a:xfrm>
            <a:off x="0" y="0"/>
            <a:ext cx="12700" cy="12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377560" y="674858"/>
            <a:ext cx="212627" cy="4434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803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-</a:t>
            </a:r>
          </a:p>
          <a:p>
            <a:pPr marL="0" marR="0">
              <a:lnSpc>
                <a:spcPts val="803"/>
              </a:lnSpc>
              <a:spcBef>
                <a:spcPts val="396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-</a:t>
            </a:r>
          </a:p>
          <a:p>
            <a:pPr marL="0" marR="0">
              <a:lnSpc>
                <a:spcPts val="803"/>
              </a:lnSpc>
              <a:spcBef>
                <a:spcPts val="384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-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522340" y="674858"/>
            <a:ext cx="1608178" cy="4434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803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위</a:t>
            </a:r>
            <a:r>
              <a:rPr sz="800" spc="18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17" dirty="0">
                <a:solidFill>
                  <a:srgbClr val="FFFFFF"/>
                </a:solidFill>
                <a:latin typeface="Dotum"/>
                <a:cs typeface="Dotum"/>
              </a:rPr>
              <a:t>모든</a:t>
            </a:r>
            <a:r>
              <a:rPr sz="800" spc="192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API</a:t>
            </a:r>
            <a:r>
              <a:rPr sz="800" spc="134" dirty="0">
                <a:solidFill>
                  <a:srgbClr val="FFFFFF"/>
                </a:solidFill>
                <a:latin typeface="Dotum"/>
                <a:cs typeface="Dotum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Dotum"/>
                <a:cs typeface="Dotum"/>
              </a:rPr>
              <a:t>출력화면</a:t>
            </a:r>
            <a:r>
              <a:rPr sz="800" spc="191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Dotum"/>
                <a:cs typeface="Dotum"/>
              </a:rPr>
              <a:t>첨부하기</a:t>
            </a:r>
          </a:p>
          <a:p>
            <a:pPr marL="0" marR="0">
              <a:lnSpc>
                <a:spcPts val="803"/>
              </a:lnSpc>
              <a:spcBef>
                <a:spcPts val="396"/>
              </a:spcBef>
              <a:spcAft>
                <a:spcPts val="0"/>
              </a:spcAft>
            </a:pPr>
            <a:r>
              <a:rPr sz="800" spc="-11" dirty="0">
                <a:solidFill>
                  <a:srgbClr val="FFFFFF"/>
                </a:solidFill>
                <a:latin typeface="Dotum"/>
                <a:cs typeface="Dotum"/>
              </a:rPr>
              <a:t>주요기능</a:t>
            </a:r>
            <a:r>
              <a:rPr sz="800" spc="19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14" dirty="0">
                <a:solidFill>
                  <a:srgbClr val="FFFFFF"/>
                </a:solidFill>
                <a:latin typeface="Dotum"/>
                <a:cs typeface="Dotum"/>
              </a:rPr>
              <a:t>간략히</a:t>
            </a:r>
            <a:r>
              <a:rPr sz="800" spc="18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Dotum"/>
                <a:cs typeface="Dotum"/>
              </a:rPr>
              <a:t>작성하기</a:t>
            </a:r>
          </a:p>
          <a:p>
            <a:pPr marL="0" marR="0">
              <a:lnSpc>
                <a:spcPts val="803"/>
              </a:lnSpc>
              <a:spcBef>
                <a:spcPts val="384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아래</a:t>
            </a:r>
            <a:r>
              <a:rPr sz="800" spc="18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Dotum"/>
                <a:cs typeface="Dotum"/>
              </a:rPr>
              <a:t>내용</a:t>
            </a:r>
            <a:r>
              <a:rPr sz="800" spc="20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Dotum"/>
                <a:cs typeface="Dotum"/>
              </a:rPr>
              <a:t>참고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149400" y="1091397"/>
            <a:ext cx="1042395" cy="183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4.4.2)</a:t>
            </a:r>
            <a:r>
              <a:rPr sz="1000" spc="199" dirty="0">
                <a:solidFill>
                  <a:srgbClr val="000000"/>
                </a:solidFill>
                <a:latin typeface="LUOGFN+NanumGothic"/>
                <a:cs typeface="LUOGFN+NanumGothic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주요기능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0513957"/>
              </p:ext>
            </p:extLst>
          </p:nvPr>
        </p:nvGraphicFramePr>
        <p:xfrm>
          <a:off x="969920" y="1812029"/>
          <a:ext cx="5689635" cy="7061060"/>
        </p:xfrm>
        <a:graphic>
          <a:graphicData uri="http://schemas.openxmlformats.org/drawingml/2006/table">
            <a:tbl>
              <a:tblPr firstRow="1" firstCol="1" bandRow="1"/>
              <a:tblGrid>
                <a:gridCol w="777466">
                  <a:extLst>
                    <a:ext uri="{9D8B030D-6E8A-4147-A177-3AD203B41FA5}">
                      <a16:colId xmlns:a16="http://schemas.microsoft.com/office/drawing/2014/main" val="1477548421"/>
                    </a:ext>
                  </a:extLst>
                </a:gridCol>
                <a:gridCol w="4912169">
                  <a:extLst>
                    <a:ext uri="{9D8B030D-6E8A-4147-A177-3AD203B41FA5}">
                      <a16:colId xmlns:a16="http://schemas.microsoft.com/office/drawing/2014/main" val="1978286912"/>
                    </a:ext>
                  </a:extLst>
                </a:gridCol>
              </a:tblGrid>
              <a:tr h="16205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구분</a:t>
                      </a:r>
                    </a:p>
                  </a:txBody>
                  <a:tcPr marL="68154" marR="68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장바구니</a:t>
                      </a:r>
                    </a:p>
                  </a:txBody>
                  <a:tcPr marL="68154" marR="68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01086190"/>
                  </a:ext>
                </a:extLst>
              </a:tr>
              <a:tr h="16205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API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http://43.201.35.110:8080/Kmarket1/product/productCart.do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72780729"/>
                  </a:ext>
                </a:extLst>
              </a:tr>
              <a:tr h="16205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주요기능</a:t>
                      </a:r>
                    </a:p>
                  </a:txBody>
                  <a:tcPr marL="68154" marR="68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카테고리</a:t>
                      </a: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ko-KR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히트상품</a:t>
                      </a: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ko-KR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추천상품</a:t>
                      </a:r>
                    </a:p>
                  </a:txBody>
                  <a:tcPr marL="68154" marR="68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7603266"/>
                  </a:ext>
                </a:extLst>
              </a:tr>
              <a:tr h="6571856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0679422"/>
                  </a:ext>
                </a:extLst>
              </a:tr>
            </a:tbl>
          </a:graphicData>
        </a:graphic>
      </p:graphicFrame>
      <p:pic>
        <p:nvPicPr>
          <p:cNvPr id="20481" name="그림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149" y="2694609"/>
            <a:ext cx="5591175" cy="529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5947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1"/>
          <p:cNvSpPr/>
          <p:nvPr/>
        </p:nvSpPr>
        <p:spPr>
          <a:xfrm>
            <a:off x="0" y="0"/>
            <a:ext cx="12700" cy="12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377560" y="674858"/>
            <a:ext cx="212627" cy="4434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803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-</a:t>
            </a:r>
          </a:p>
          <a:p>
            <a:pPr marL="0" marR="0">
              <a:lnSpc>
                <a:spcPts val="803"/>
              </a:lnSpc>
              <a:spcBef>
                <a:spcPts val="396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-</a:t>
            </a:r>
          </a:p>
          <a:p>
            <a:pPr marL="0" marR="0">
              <a:lnSpc>
                <a:spcPts val="803"/>
              </a:lnSpc>
              <a:spcBef>
                <a:spcPts val="384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-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522340" y="674858"/>
            <a:ext cx="1608178" cy="4434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803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위</a:t>
            </a:r>
            <a:r>
              <a:rPr sz="800" spc="18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17" dirty="0">
                <a:solidFill>
                  <a:srgbClr val="FFFFFF"/>
                </a:solidFill>
                <a:latin typeface="Dotum"/>
                <a:cs typeface="Dotum"/>
              </a:rPr>
              <a:t>모든</a:t>
            </a:r>
            <a:r>
              <a:rPr sz="800" spc="192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API</a:t>
            </a:r>
            <a:r>
              <a:rPr sz="800" spc="134" dirty="0">
                <a:solidFill>
                  <a:srgbClr val="FFFFFF"/>
                </a:solidFill>
                <a:latin typeface="Dotum"/>
                <a:cs typeface="Dotum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Dotum"/>
                <a:cs typeface="Dotum"/>
              </a:rPr>
              <a:t>출력화면</a:t>
            </a:r>
            <a:r>
              <a:rPr sz="800" spc="191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Dotum"/>
                <a:cs typeface="Dotum"/>
              </a:rPr>
              <a:t>첨부하기</a:t>
            </a:r>
          </a:p>
          <a:p>
            <a:pPr marL="0" marR="0">
              <a:lnSpc>
                <a:spcPts val="803"/>
              </a:lnSpc>
              <a:spcBef>
                <a:spcPts val="396"/>
              </a:spcBef>
              <a:spcAft>
                <a:spcPts val="0"/>
              </a:spcAft>
            </a:pPr>
            <a:r>
              <a:rPr sz="800" spc="-11" dirty="0">
                <a:solidFill>
                  <a:srgbClr val="FFFFFF"/>
                </a:solidFill>
                <a:latin typeface="Dotum"/>
                <a:cs typeface="Dotum"/>
              </a:rPr>
              <a:t>주요기능</a:t>
            </a:r>
            <a:r>
              <a:rPr sz="800" spc="19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14" dirty="0">
                <a:solidFill>
                  <a:srgbClr val="FFFFFF"/>
                </a:solidFill>
                <a:latin typeface="Dotum"/>
                <a:cs typeface="Dotum"/>
              </a:rPr>
              <a:t>간략히</a:t>
            </a:r>
            <a:r>
              <a:rPr sz="800" spc="18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Dotum"/>
                <a:cs typeface="Dotum"/>
              </a:rPr>
              <a:t>작성하기</a:t>
            </a:r>
          </a:p>
          <a:p>
            <a:pPr marL="0" marR="0">
              <a:lnSpc>
                <a:spcPts val="803"/>
              </a:lnSpc>
              <a:spcBef>
                <a:spcPts val="384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아래</a:t>
            </a:r>
            <a:r>
              <a:rPr sz="800" spc="18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Dotum"/>
                <a:cs typeface="Dotum"/>
              </a:rPr>
              <a:t>내용</a:t>
            </a:r>
            <a:r>
              <a:rPr sz="800" spc="20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Dotum"/>
                <a:cs typeface="Dotum"/>
              </a:rPr>
              <a:t>참고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149400" y="1091397"/>
            <a:ext cx="1042395" cy="183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4.4.2)</a:t>
            </a:r>
            <a:r>
              <a:rPr sz="1000" spc="199" dirty="0">
                <a:solidFill>
                  <a:srgbClr val="000000"/>
                </a:solidFill>
                <a:latin typeface="LUOGFN+NanumGothic"/>
                <a:cs typeface="LUOGFN+NanumGothic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주요기능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8007023"/>
              </p:ext>
            </p:extLst>
          </p:nvPr>
        </p:nvGraphicFramePr>
        <p:xfrm>
          <a:off x="969920" y="1884037"/>
          <a:ext cx="5689635" cy="7061060"/>
        </p:xfrm>
        <a:graphic>
          <a:graphicData uri="http://schemas.openxmlformats.org/drawingml/2006/table">
            <a:tbl>
              <a:tblPr firstRow="1" firstCol="1" bandRow="1"/>
              <a:tblGrid>
                <a:gridCol w="981298">
                  <a:extLst>
                    <a:ext uri="{9D8B030D-6E8A-4147-A177-3AD203B41FA5}">
                      <a16:colId xmlns:a16="http://schemas.microsoft.com/office/drawing/2014/main" val="1314162000"/>
                    </a:ext>
                  </a:extLst>
                </a:gridCol>
                <a:gridCol w="4708337">
                  <a:extLst>
                    <a:ext uri="{9D8B030D-6E8A-4147-A177-3AD203B41FA5}">
                      <a16:colId xmlns:a16="http://schemas.microsoft.com/office/drawing/2014/main" val="608676254"/>
                    </a:ext>
                  </a:extLst>
                </a:gridCol>
              </a:tblGrid>
              <a:tr h="16205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구분</a:t>
                      </a:r>
                    </a:p>
                  </a:txBody>
                  <a:tcPr marL="68154" marR="68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주문 결제</a:t>
                      </a:r>
                    </a:p>
                  </a:txBody>
                  <a:tcPr marL="68154" marR="68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64435125"/>
                  </a:ext>
                </a:extLst>
              </a:tr>
              <a:tr h="16205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API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http://43.201.35.110:8080/Kmarket1/product/productOrder.do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2812243"/>
                  </a:ext>
                </a:extLst>
              </a:tr>
              <a:tr h="16205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주요기능</a:t>
                      </a:r>
                    </a:p>
                  </a:txBody>
                  <a:tcPr marL="68154" marR="68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카테고리</a:t>
                      </a: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ko-KR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히트상품</a:t>
                      </a: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ko-KR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추천상품</a:t>
                      </a:r>
                    </a:p>
                  </a:txBody>
                  <a:tcPr marL="68154" marR="68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7364639"/>
                  </a:ext>
                </a:extLst>
              </a:tr>
              <a:tr h="6571856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720057"/>
                  </a:ext>
                </a:extLst>
              </a:tr>
            </a:tbl>
          </a:graphicData>
        </a:graphic>
      </p:graphicFrame>
      <p:pic>
        <p:nvPicPr>
          <p:cNvPr id="19457" name="그림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437" y="2757092"/>
            <a:ext cx="5562600" cy="5314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79704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1"/>
          <p:cNvSpPr/>
          <p:nvPr/>
        </p:nvSpPr>
        <p:spPr>
          <a:xfrm>
            <a:off x="0" y="0"/>
            <a:ext cx="12700" cy="12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377560" y="674858"/>
            <a:ext cx="212627" cy="4434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803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-</a:t>
            </a:r>
          </a:p>
          <a:p>
            <a:pPr marL="0" marR="0">
              <a:lnSpc>
                <a:spcPts val="803"/>
              </a:lnSpc>
              <a:spcBef>
                <a:spcPts val="396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-</a:t>
            </a:r>
          </a:p>
          <a:p>
            <a:pPr marL="0" marR="0">
              <a:lnSpc>
                <a:spcPts val="803"/>
              </a:lnSpc>
              <a:spcBef>
                <a:spcPts val="384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-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522340" y="674858"/>
            <a:ext cx="1608178" cy="4434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803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위</a:t>
            </a:r>
            <a:r>
              <a:rPr sz="800" spc="18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17" dirty="0">
                <a:solidFill>
                  <a:srgbClr val="FFFFFF"/>
                </a:solidFill>
                <a:latin typeface="Dotum"/>
                <a:cs typeface="Dotum"/>
              </a:rPr>
              <a:t>모든</a:t>
            </a:r>
            <a:r>
              <a:rPr sz="800" spc="192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API</a:t>
            </a:r>
            <a:r>
              <a:rPr sz="800" spc="134" dirty="0">
                <a:solidFill>
                  <a:srgbClr val="FFFFFF"/>
                </a:solidFill>
                <a:latin typeface="Dotum"/>
                <a:cs typeface="Dotum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Dotum"/>
                <a:cs typeface="Dotum"/>
              </a:rPr>
              <a:t>출력화면</a:t>
            </a:r>
            <a:r>
              <a:rPr sz="800" spc="191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Dotum"/>
                <a:cs typeface="Dotum"/>
              </a:rPr>
              <a:t>첨부하기</a:t>
            </a:r>
          </a:p>
          <a:p>
            <a:pPr marL="0" marR="0">
              <a:lnSpc>
                <a:spcPts val="803"/>
              </a:lnSpc>
              <a:spcBef>
                <a:spcPts val="396"/>
              </a:spcBef>
              <a:spcAft>
                <a:spcPts val="0"/>
              </a:spcAft>
            </a:pPr>
            <a:r>
              <a:rPr sz="800" spc="-11" dirty="0">
                <a:solidFill>
                  <a:srgbClr val="FFFFFF"/>
                </a:solidFill>
                <a:latin typeface="Dotum"/>
                <a:cs typeface="Dotum"/>
              </a:rPr>
              <a:t>주요기능</a:t>
            </a:r>
            <a:r>
              <a:rPr sz="800" spc="19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14" dirty="0">
                <a:solidFill>
                  <a:srgbClr val="FFFFFF"/>
                </a:solidFill>
                <a:latin typeface="Dotum"/>
                <a:cs typeface="Dotum"/>
              </a:rPr>
              <a:t>간략히</a:t>
            </a:r>
            <a:r>
              <a:rPr sz="800" spc="18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Dotum"/>
                <a:cs typeface="Dotum"/>
              </a:rPr>
              <a:t>작성하기</a:t>
            </a:r>
          </a:p>
          <a:p>
            <a:pPr marL="0" marR="0">
              <a:lnSpc>
                <a:spcPts val="803"/>
              </a:lnSpc>
              <a:spcBef>
                <a:spcPts val="384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아래</a:t>
            </a:r>
            <a:r>
              <a:rPr sz="800" spc="18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Dotum"/>
                <a:cs typeface="Dotum"/>
              </a:rPr>
              <a:t>내용</a:t>
            </a:r>
            <a:r>
              <a:rPr sz="800" spc="20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Dotum"/>
                <a:cs typeface="Dotum"/>
              </a:rPr>
              <a:t>참고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149400" y="1091397"/>
            <a:ext cx="1042395" cy="183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4.4.2)</a:t>
            </a:r>
            <a:r>
              <a:rPr sz="1000" spc="199" dirty="0">
                <a:solidFill>
                  <a:srgbClr val="000000"/>
                </a:solidFill>
                <a:latin typeface="LUOGFN+NanumGothic"/>
                <a:cs typeface="LUOGFN+NanumGothic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주요기능</a:t>
            </a: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8466070"/>
              </p:ext>
            </p:extLst>
          </p:nvPr>
        </p:nvGraphicFramePr>
        <p:xfrm>
          <a:off x="969920" y="1796845"/>
          <a:ext cx="5689635" cy="7061060"/>
        </p:xfrm>
        <a:graphic>
          <a:graphicData uri="http://schemas.openxmlformats.org/drawingml/2006/table">
            <a:tbl>
              <a:tblPr firstRow="1" firstCol="1" bandRow="1"/>
              <a:tblGrid>
                <a:gridCol w="981298">
                  <a:extLst>
                    <a:ext uri="{9D8B030D-6E8A-4147-A177-3AD203B41FA5}">
                      <a16:colId xmlns:a16="http://schemas.microsoft.com/office/drawing/2014/main" val="2904638424"/>
                    </a:ext>
                  </a:extLst>
                </a:gridCol>
                <a:gridCol w="4708337">
                  <a:extLst>
                    <a:ext uri="{9D8B030D-6E8A-4147-A177-3AD203B41FA5}">
                      <a16:colId xmlns:a16="http://schemas.microsoft.com/office/drawing/2014/main" val="1404836461"/>
                    </a:ext>
                  </a:extLst>
                </a:gridCol>
              </a:tblGrid>
              <a:tr h="16205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구분</a:t>
                      </a:r>
                    </a:p>
                  </a:txBody>
                  <a:tcPr marL="68154" marR="68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주문 완료</a:t>
                      </a:r>
                    </a:p>
                  </a:txBody>
                  <a:tcPr marL="68154" marR="68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702719"/>
                  </a:ext>
                </a:extLst>
              </a:tr>
              <a:tr h="16205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API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http://43.201.35.110:8080/Kmarket1/product/productComplete.do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72360233"/>
                  </a:ext>
                </a:extLst>
              </a:tr>
              <a:tr h="16205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주요기능</a:t>
                      </a:r>
                    </a:p>
                  </a:txBody>
                  <a:tcPr marL="68154" marR="68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카테고리</a:t>
                      </a: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ko-KR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히트상품</a:t>
                      </a: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ko-KR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추천상품</a:t>
                      </a:r>
                    </a:p>
                  </a:txBody>
                  <a:tcPr marL="68154" marR="68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47297615"/>
                  </a:ext>
                </a:extLst>
              </a:tr>
              <a:tr h="6571856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4991010"/>
                  </a:ext>
                </a:extLst>
              </a:tr>
            </a:tbl>
          </a:graphicData>
        </a:graphic>
      </p:graphicFrame>
      <p:pic>
        <p:nvPicPr>
          <p:cNvPr id="18434" name="그림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324" y="2693712"/>
            <a:ext cx="5581650" cy="5267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3" name="그림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581650" cy="5267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15404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1"/>
          <p:cNvSpPr/>
          <p:nvPr/>
        </p:nvSpPr>
        <p:spPr>
          <a:xfrm>
            <a:off x="0" y="0"/>
            <a:ext cx="12700" cy="12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377560" y="674858"/>
            <a:ext cx="212627" cy="4434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803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-</a:t>
            </a:r>
          </a:p>
          <a:p>
            <a:pPr marL="0" marR="0">
              <a:lnSpc>
                <a:spcPts val="803"/>
              </a:lnSpc>
              <a:spcBef>
                <a:spcPts val="396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-</a:t>
            </a:r>
          </a:p>
          <a:p>
            <a:pPr marL="0" marR="0">
              <a:lnSpc>
                <a:spcPts val="803"/>
              </a:lnSpc>
              <a:spcBef>
                <a:spcPts val="384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-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522340" y="674858"/>
            <a:ext cx="1608178" cy="4434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803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위</a:t>
            </a:r>
            <a:r>
              <a:rPr sz="800" spc="18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17" dirty="0">
                <a:solidFill>
                  <a:srgbClr val="FFFFFF"/>
                </a:solidFill>
                <a:latin typeface="Dotum"/>
                <a:cs typeface="Dotum"/>
              </a:rPr>
              <a:t>모든</a:t>
            </a:r>
            <a:r>
              <a:rPr sz="800" spc="192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API</a:t>
            </a:r>
            <a:r>
              <a:rPr sz="800" spc="134" dirty="0">
                <a:solidFill>
                  <a:srgbClr val="FFFFFF"/>
                </a:solidFill>
                <a:latin typeface="Dotum"/>
                <a:cs typeface="Dotum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Dotum"/>
                <a:cs typeface="Dotum"/>
              </a:rPr>
              <a:t>출력화면</a:t>
            </a:r>
            <a:r>
              <a:rPr sz="800" spc="191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Dotum"/>
                <a:cs typeface="Dotum"/>
              </a:rPr>
              <a:t>첨부하기</a:t>
            </a:r>
          </a:p>
          <a:p>
            <a:pPr marL="0" marR="0">
              <a:lnSpc>
                <a:spcPts val="803"/>
              </a:lnSpc>
              <a:spcBef>
                <a:spcPts val="396"/>
              </a:spcBef>
              <a:spcAft>
                <a:spcPts val="0"/>
              </a:spcAft>
            </a:pPr>
            <a:r>
              <a:rPr sz="800" spc="-11" dirty="0">
                <a:solidFill>
                  <a:srgbClr val="FFFFFF"/>
                </a:solidFill>
                <a:latin typeface="Dotum"/>
                <a:cs typeface="Dotum"/>
              </a:rPr>
              <a:t>주요기능</a:t>
            </a:r>
            <a:r>
              <a:rPr sz="800" spc="19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14" dirty="0">
                <a:solidFill>
                  <a:srgbClr val="FFFFFF"/>
                </a:solidFill>
                <a:latin typeface="Dotum"/>
                <a:cs typeface="Dotum"/>
              </a:rPr>
              <a:t>간략히</a:t>
            </a:r>
            <a:r>
              <a:rPr sz="800" spc="18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Dotum"/>
                <a:cs typeface="Dotum"/>
              </a:rPr>
              <a:t>작성하기</a:t>
            </a:r>
          </a:p>
          <a:p>
            <a:pPr marL="0" marR="0">
              <a:lnSpc>
                <a:spcPts val="803"/>
              </a:lnSpc>
              <a:spcBef>
                <a:spcPts val="384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아래</a:t>
            </a:r>
            <a:r>
              <a:rPr sz="800" spc="18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Dotum"/>
                <a:cs typeface="Dotum"/>
              </a:rPr>
              <a:t>내용</a:t>
            </a:r>
            <a:r>
              <a:rPr sz="800" spc="20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Dotum"/>
                <a:cs typeface="Dotum"/>
              </a:rPr>
              <a:t>참고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149400" y="1091397"/>
            <a:ext cx="1042395" cy="183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4.4.2)</a:t>
            </a:r>
            <a:r>
              <a:rPr sz="1000" spc="199" dirty="0">
                <a:solidFill>
                  <a:srgbClr val="000000"/>
                </a:solidFill>
                <a:latin typeface="LUOGFN+NanumGothic"/>
                <a:cs typeface="LUOGFN+NanumGothic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주요기능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0913932"/>
              </p:ext>
            </p:extLst>
          </p:nvPr>
        </p:nvGraphicFramePr>
        <p:xfrm>
          <a:off x="1041928" y="1668013"/>
          <a:ext cx="5689635" cy="7061060"/>
        </p:xfrm>
        <a:graphic>
          <a:graphicData uri="http://schemas.openxmlformats.org/drawingml/2006/table">
            <a:tbl>
              <a:tblPr firstRow="1" firstCol="1" bandRow="1"/>
              <a:tblGrid>
                <a:gridCol w="981298">
                  <a:extLst>
                    <a:ext uri="{9D8B030D-6E8A-4147-A177-3AD203B41FA5}">
                      <a16:colId xmlns:a16="http://schemas.microsoft.com/office/drawing/2014/main" val="3769933533"/>
                    </a:ext>
                  </a:extLst>
                </a:gridCol>
                <a:gridCol w="4708337">
                  <a:extLst>
                    <a:ext uri="{9D8B030D-6E8A-4147-A177-3AD203B41FA5}">
                      <a16:colId xmlns:a16="http://schemas.microsoft.com/office/drawing/2014/main" val="830867590"/>
                    </a:ext>
                  </a:extLst>
                </a:gridCol>
              </a:tblGrid>
              <a:tr h="16205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구분</a:t>
                      </a:r>
                    </a:p>
                  </a:txBody>
                  <a:tcPr marL="68154" marR="68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멤버 로그인</a:t>
                      </a:r>
                    </a:p>
                  </a:txBody>
                  <a:tcPr marL="68154" marR="68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80256074"/>
                  </a:ext>
                </a:extLst>
              </a:tr>
              <a:tr h="16205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API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http://43.201.35.110:8080/Kmarket1/member/login.do?success=201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493956"/>
                  </a:ext>
                </a:extLst>
              </a:tr>
              <a:tr h="16205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주요기능</a:t>
                      </a:r>
                    </a:p>
                  </a:txBody>
                  <a:tcPr marL="68154" marR="68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자동로그인</a:t>
                      </a: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ko-KR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아이디 찾기</a:t>
                      </a: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ko-KR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회원가입</a:t>
                      </a:r>
                    </a:p>
                  </a:txBody>
                  <a:tcPr marL="68154" marR="68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2886043"/>
                  </a:ext>
                </a:extLst>
              </a:tr>
              <a:tr h="6571856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8863011"/>
                  </a:ext>
                </a:extLst>
              </a:tr>
            </a:tbl>
          </a:graphicData>
        </a:graphic>
      </p:graphicFrame>
      <p:pic>
        <p:nvPicPr>
          <p:cNvPr id="17409" name="그림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611" y="2588693"/>
            <a:ext cx="5553075" cy="521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44996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그림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357" y="1524489"/>
            <a:ext cx="5457825" cy="1219200"/>
          </a:xfrm>
          <a:prstGeom prst="rect">
            <a:avLst/>
          </a:prstGeom>
        </p:spPr>
      </p:pic>
      <p:sp>
        <p:nvSpPr>
          <p:cNvPr id="5" name="object 1"/>
          <p:cNvSpPr/>
          <p:nvPr/>
        </p:nvSpPr>
        <p:spPr>
          <a:xfrm>
            <a:off x="1408175" y="7803388"/>
            <a:ext cx="2438400" cy="144170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2" name="object 2"/>
          <p:cNvSpPr/>
          <p:nvPr/>
        </p:nvSpPr>
        <p:spPr>
          <a:xfrm>
            <a:off x="3980688" y="7844535"/>
            <a:ext cx="2161032" cy="14417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2700" cy="127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914704" y="1094994"/>
            <a:ext cx="1293825" cy="213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380"/>
              </a:lnSpc>
              <a:spcBef>
                <a:spcPts val="0"/>
              </a:spcBef>
              <a:spcAft>
                <a:spcPts val="0"/>
              </a:spcAft>
            </a:pPr>
            <a:r>
              <a:rPr sz="1200" b="1" dirty="0">
                <a:solidFill>
                  <a:srgbClr val="000000"/>
                </a:solidFill>
                <a:latin typeface="MTTESP+NanumGothicBold"/>
                <a:cs typeface="MTTESP+NanumGothicBold"/>
              </a:rPr>
              <a:t>1.</a:t>
            </a:r>
            <a:r>
              <a:rPr sz="1200" b="1" spc="222" dirty="0">
                <a:solidFill>
                  <a:srgbClr val="000000"/>
                </a:solidFill>
                <a:latin typeface="MTTESP+NanumGothicBold"/>
                <a:cs typeface="MTTESP+NanumGothicBold"/>
              </a:rPr>
              <a:t> </a:t>
            </a:r>
            <a:r>
              <a:rPr sz="1200" b="1" dirty="0">
                <a:solidFill>
                  <a:srgbClr val="000000"/>
                </a:solidFill>
                <a:latin typeface="EFWDSD+NanumGothicBold"/>
                <a:cs typeface="EFWDSD+NanumGothicBold"/>
              </a:rPr>
              <a:t>프로젝트</a:t>
            </a:r>
            <a:r>
              <a:rPr sz="1200" b="1" spc="26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200" b="1" dirty="0">
                <a:solidFill>
                  <a:srgbClr val="000000"/>
                </a:solidFill>
                <a:latin typeface="EFWDSD+NanumGothicBold"/>
                <a:cs typeface="EFWDSD+NanumGothicBold"/>
              </a:rPr>
              <a:t>개요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041196" y="1348953"/>
            <a:ext cx="1109451" cy="183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1)</a:t>
            </a:r>
            <a:r>
              <a:rPr sz="1000" spc="190" dirty="0">
                <a:solidFill>
                  <a:srgbClr val="000000"/>
                </a:solidFill>
                <a:latin typeface="LUOGFN+NanumGothic"/>
                <a:cs typeface="LUOGFN+NanumGothic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프로젝트</a:t>
            </a:r>
            <a:r>
              <a:rPr sz="1000" spc="2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요약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1249984" y="1624797"/>
            <a:ext cx="926571" cy="7733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프로젝트</a:t>
            </a:r>
            <a:r>
              <a:rPr sz="1000" spc="22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구분</a:t>
            </a:r>
          </a:p>
          <a:p>
            <a:pPr marL="0" marR="0">
              <a:lnSpc>
                <a:spcPts val="1145"/>
              </a:lnSpc>
              <a:spcBef>
                <a:spcPts val="1232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프로젝트</a:t>
            </a:r>
            <a:r>
              <a:rPr sz="1000" spc="22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이름</a:t>
            </a:r>
          </a:p>
          <a:p>
            <a:pPr marL="0" marR="0">
              <a:lnSpc>
                <a:spcPts val="1145"/>
              </a:lnSpc>
              <a:spcBef>
                <a:spcPts val="1170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배포주소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2423414" y="1624797"/>
            <a:ext cx="1166199" cy="183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전자상거래</a:t>
            </a:r>
            <a:r>
              <a:rPr sz="1000" spc="21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플랫폼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2423414" y="1920453"/>
            <a:ext cx="2300547" cy="7437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Kmarket</a:t>
            </a:r>
            <a:r>
              <a:rPr sz="1000" spc="187" dirty="0">
                <a:solidFill>
                  <a:srgbClr val="000000"/>
                </a:solidFill>
                <a:latin typeface="LUOGFN+NanumGothic"/>
                <a:cs typeface="LUOGFN+NanumGothic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종합</a:t>
            </a:r>
            <a:r>
              <a:rPr sz="1000" spc="20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온라인</a:t>
            </a:r>
            <a:r>
              <a:rPr sz="1000" spc="213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쇼핑몰</a:t>
            </a:r>
          </a:p>
          <a:p>
            <a:pPr>
              <a:lnSpc>
                <a:spcPts val="1150"/>
              </a:lnSpc>
              <a:spcBef>
                <a:spcPts val="1166"/>
              </a:spcBef>
            </a:pPr>
            <a:r>
              <a:rPr lang="en-US" sz="1000" u="sng" dirty="0" smtClean="0">
                <a:solidFill>
                  <a:srgbClr val="0563C1"/>
                </a:solidFill>
                <a:latin typeface="LUOGFN+NanumGothic"/>
                <a:cs typeface="LUOGFN+NanumGothic"/>
                <a:hlinkClick r:id="rId6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http://43.201.35.110:8080/Kmarket1</a:t>
            </a:r>
            <a:endParaRPr sz="1000" u="sng" dirty="0">
              <a:solidFill>
                <a:srgbClr val="0563C1"/>
              </a:solidFill>
              <a:latin typeface="LUOGFN+NanumGothic"/>
              <a:cs typeface="LUOGFN+NanumGothic"/>
              <a:hlinkClick r:id="rId6">
                <a:extLst>
                  <a:ext uri="{A12FA001-AC4F-418D-AE19-62706E023703}">
                    <ahyp:hlinkClr xmlns:ahyp="http://schemas.microsoft.com/office/drawing/2018/hyperlinkcolor" xmlns="" val="tx"/>
                  </a:ext>
                </a:extLst>
              </a:hlinkClick>
            </a:endParaRPr>
          </a:p>
          <a:p>
            <a:pPr marL="0" marR="0">
              <a:lnSpc>
                <a:spcPts val="1145"/>
              </a:lnSpc>
              <a:spcBef>
                <a:spcPts val="1174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2022.12.05 ~ </a:t>
            </a:r>
            <a:r>
              <a:rPr sz="1000" dirty="0" smtClean="0">
                <a:solidFill>
                  <a:srgbClr val="000000"/>
                </a:solidFill>
                <a:latin typeface="LUOGFN+NanumGothic"/>
                <a:cs typeface="LUOGFN+NanumGothic"/>
              </a:rPr>
              <a:t>2022.12.2</a:t>
            </a:r>
            <a:r>
              <a:rPr lang="en-US" sz="1000" dirty="0" smtClean="0">
                <a:solidFill>
                  <a:srgbClr val="000000"/>
                </a:solidFill>
                <a:latin typeface="LUOGFN+NanumGothic"/>
                <a:cs typeface="LUOGFN+NanumGothic"/>
              </a:rPr>
              <a:t>3</a:t>
            </a:r>
            <a:r>
              <a:rPr sz="1000" dirty="0" smtClean="0">
                <a:solidFill>
                  <a:srgbClr val="000000"/>
                </a:solidFill>
                <a:latin typeface="LUOGFN+NanumGothic"/>
                <a:cs typeface="LUOGFN+NanumGothic"/>
              </a:rPr>
              <a:t> </a:t>
            </a: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(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총</a:t>
            </a:r>
            <a:r>
              <a:rPr sz="1000" spc="227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18</a:t>
            </a:r>
            <a:r>
              <a:rPr sz="1000" spc="-40" dirty="0">
                <a:solidFill>
                  <a:srgbClr val="000000"/>
                </a:solidFill>
                <a:latin typeface="LUOGFN+NanumGothic"/>
                <a:cs typeface="LUOGFN+NanumGothic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일</a:t>
            </a: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)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1249984" y="2508717"/>
            <a:ext cx="628009" cy="183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개발기간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1041196" y="3005541"/>
            <a:ext cx="1050015" cy="183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2)</a:t>
            </a:r>
            <a:r>
              <a:rPr sz="1000" spc="190" dirty="0">
                <a:solidFill>
                  <a:srgbClr val="000000"/>
                </a:solidFill>
                <a:latin typeface="LUOGFN+NanumGothic"/>
                <a:cs typeface="LUOGFN+NanumGothic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배경</a:t>
            </a:r>
            <a:r>
              <a:rPr sz="1000" spc="20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및</a:t>
            </a:r>
            <a:r>
              <a:rPr sz="1000" spc="2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목적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1166164" y="3226520"/>
            <a:ext cx="536548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·</a:t>
            </a:r>
            <a:r>
              <a:rPr sz="1000" spc="31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기존</a:t>
            </a:r>
            <a:r>
              <a:rPr sz="1000" spc="218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전자상거래</a:t>
            </a:r>
            <a:r>
              <a:rPr sz="1000" spc="2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플랫폼</a:t>
            </a: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(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이하</a:t>
            </a:r>
            <a:r>
              <a:rPr sz="1000" spc="20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 err="1">
                <a:solidFill>
                  <a:srgbClr val="000000"/>
                </a:solidFill>
                <a:latin typeface="IHPDMS+NanumGothic"/>
                <a:cs typeface="IHPDMS+NanumGothic"/>
              </a:rPr>
              <a:t>온라인</a:t>
            </a:r>
            <a:r>
              <a:rPr sz="1000" spc="213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 err="1" smtClean="0">
                <a:solidFill>
                  <a:srgbClr val="000000"/>
                </a:solidFill>
                <a:latin typeface="IHPDMS+NanumGothic"/>
                <a:cs typeface="IHPDMS+NanumGothic"/>
              </a:rPr>
              <a:t>쇼핑몰</a:t>
            </a:r>
            <a:r>
              <a:rPr sz="1000" dirty="0" smtClean="0">
                <a:solidFill>
                  <a:srgbClr val="000000"/>
                </a:solidFill>
                <a:latin typeface="LUOGFN+NanumGothic"/>
                <a:cs typeface="LUOGFN+NanumGothic"/>
              </a:rPr>
              <a:t>)</a:t>
            </a:r>
            <a:r>
              <a:rPr lang="ko-KR" altLang="en-US" sz="1000" dirty="0">
                <a:solidFill>
                  <a:srgbClr val="000000"/>
                </a:solidFill>
                <a:latin typeface="IHPDMS+NanumGothic"/>
                <a:cs typeface="LUOGFN+NanumGothic"/>
              </a:rPr>
              <a:t>이</a:t>
            </a:r>
            <a:r>
              <a:rPr sz="1000" spc="225" dirty="0" smtClean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가지고</a:t>
            </a:r>
            <a:r>
              <a:rPr sz="1000" spc="23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있는</a:t>
            </a:r>
            <a:r>
              <a:rPr sz="1000" spc="218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불편한</a:t>
            </a:r>
            <a:r>
              <a:rPr sz="1000" spc="2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접근성과</a:t>
            </a:r>
            <a:r>
              <a:rPr sz="1000" spc="216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복잡성을</a:t>
            </a:r>
            <a:r>
              <a:rPr sz="1000" spc="213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개선</a:t>
            </a:r>
          </a:p>
          <a:p>
            <a:pPr marL="0" marR="0">
              <a:lnSpc>
                <a:spcPts val="1145"/>
              </a:lnSpc>
              <a:spcBef>
                <a:spcPts val="647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·</a:t>
            </a:r>
            <a:r>
              <a:rPr sz="1000" spc="31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판매자와</a:t>
            </a:r>
            <a:r>
              <a:rPr sz="1000" spc="22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사용자에</a:t>
            </a:r>
            <a:r>
              <a:rPr sz="1000" spc="21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친화적인</a:t>
            </a:r>
            <a:r>
              <a:rPr sz="1000" spc="228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쇼핑몰</a:t>
            </a:r>
            <a:r>
              <a:rPr sz="1000" spc="22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개발에</a:t>
            </a:r>
            <a:r>
              <a:rPr sz="1000" spc="22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방점을</a:t>
            </a:r>
            <a:r>
              <a:rPr sz="1000" spc="21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둠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1166164" y="3667338"/>
            <a:ext cx="2348849" cy="183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·</a:t>
            </a:r>
            <a:r>
              <a:rPr sz="1000" spc="31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보다</a:t>
            </a:r>
            <a:r>
              <a:rPr sz="1000" spc="218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편리한</a:t>
            </a:r>
            <a:r>
              <a:rPr sz="1000" spc="213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온라인</a:t>
            </a:r>
            <a:r>
              <a:rPr sz="1000" spc="2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쇼핑</a:t>
            </a:r>
            <a:r>
              <a:rPr sz="1000" spc="22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환경에</a:t>
            </a:r>
            <a:r>
              <a:rPr sz="1000" spc="213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기여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1041196" y="4109298"/>
            <a:ext cx="810757" cy="183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3)</a:t>
            </a:r>
            <a:r>
              <a:rPr sz="1000" spc="190" dirty="0">
                <a:solidFill>
                  <a:srgbClr val="000000"/>
                </a:solidFill>
                <a:latin typeface="LUOGFN+NanumGothic"/>
                <a:cs typeface="LUOGFN+NanumGothic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기대효과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1149400" y="4328754"/>
            <a:ext cx="2050099" cy="183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·</a:t>
            </a:r>
            <a:r>
              <a:rPr sz="1000" spc="31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판매자의</a:t>
            </a:r>
            <a:r>
              <a:rPr sz="1000" spc="22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소득</a:t>
            </a:r>
            <a:r>
              <a:rPr sz="1000" spc="22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증대</a:t>
            </a:r>
            <a:r>
              <a:rPr sz="1000" spc="22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및</a:t>
            </a:r>
            <a:r>
              <a:rPr sz="1000" spc="217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수익창출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1149400" y="4549734"/>
            <a:ext cx="4078838" cy="183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·</a:t>
            </a:r>
            <a:r>
              <a:rPr sz="1000" spc="31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소비자의</a:t>
            </a:r>
            <a:r>
              <a:rPr sz="1000" spc="22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빠르고</a:t>
            </a:r>
            <a:r>
              <a:rPr sz="1000" spc="213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편리한</a:t>
            </a:r>
            <a:r>
              <a:rPr sz="1000" spc="216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상품구매</a:t>
            </a:r>
            <a:r>
              <a:rPr sz="1000" spc="2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접근성</a:t>
            </a:r>
            <a:r>
              <a:rPr sz="1000" spc="22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확보와</a:t>
            </a:r>
            <a:r>
              <a:rPr sz="1000" spc="22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합리적인</a:t>
            </a:r>
            <a:r>
              <a:rPr sz="1000" spc="216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상품</a:t>
            </a:r>
            <a:r>
              <a:rPr sz="1000" spc="20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구매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1041196" y="4990170"/>
            <a:ext cx="810757" cy="183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4)</a:t>
            </a:r>
            <a:r>
              <a:rPr sz="1000" spc="190" dirty="0">
                <a:solidFill>
                  <a:srgbClr val="000000"/>
                </a:solidFill>
                <a:latin typeface="LUOGFN+NanumGothic"/>
                <a:cs typeface="LUOGFN+NanumGothic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주요기능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1149400" y="5211150"/>
            <a:ext cx="1261779" cy="183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·</a:t>
            </a:r>
            <a:r>
              <a:rPr sz="1000" spc="31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회원가입</a:t>
            </a:r>
            <a:r>
              <a:rPr sz="1000" spc="22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/</a:t>
            </a:r>
            <a:r>
              <a:rPr sz="1000" spc="185" dirty="0">
                <a:solidFill>
                  <a:srgbClr val="000000"/>
                </a:solidFill>
                <a:latin typeface="LUOGFN+NanumGothic"/>
                <a:cs typeface="LUOGFN+NanumGothic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로그인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1149400" y="5430606"/>
            <a:ext cx="3316416" cy="4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·</a:t>
            </a:r>
            <a:r>
              <a:rPr sz="1000" spc="31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상품등록</a:t>
            </a:r>
            <a:r>
              <a:rPr sz="1000" spc="22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/</a:t>
            </a:r>
            <a:r>
              <a:rPr sz="1000" spc="185" dirty="0">
                <a:solidFill>
                  <a:srgbClr val="000000"/>
                </a:solidFill>
                <a:latin typeface="LUOGFN+NanumGothic"/>
                <a:cs typeface="LUOGFN+NanumGothic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상품목록</a:t>
            </a:r>
            <a:r>
              <a:rPr sz="1000" spc="2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/</a:t>
            </a:r>
            <a:r>
              <a:rPr sz="1000" spc="187" dirty="0">
                <a:solidFill>
                  <a:srgbClr val="000000"/>
                </a:solidFill>
                <a:latin typeface="LUOGFN+NanumGothic"/>
                <a:cs typeface="LUOGFN+NanumGothic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상품보기</a:t>
            </a:r>
            <a:r>
              <a:rPr sz="1000" spc="21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/</a:t>
            </a:r>
            <a:r>
              <a:rPr sz="1000" spc="197" dirty="0">
                <a:solidFill>
                  <a:srgbClr val="000000"/>
                </a:solidFill>
                <a:latin typeface="LUOGFN+NanumGothic"/>
                <a:cs typeface="LUOGFN+NanumGothic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장바구니</a:t>
            </a:r>
            <a:r>
              <a:rPr sz="1000" spc="216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/</a:t>
            </a:r>
            <a:r>
              <a:rPr sz="1000" spc="197" dirty="0">
                <a:solidFill>
                  <a:srgbClr val="000000"/>
                </a:solidFill>
                <a:latin typeface="LUOGFN+NanumGothic"/>
                <a:cs typeface="LUOGFN+NanumGothic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주문하기</a:t>
            </a:r>
          </a:p>
          <a:p>
            <a:pPr marL="0" marR="0">
              <a:lnSpc>
                <a:spcPts val="1145"/>
              </a:lnSpc>
              <a:spcBef>
                <a:spcPts val="646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·</a:t>
            </a:r>
            <a:r>
              <a:rPr sz="1000" spc="31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고객센터</a:t>
            </a:r>
            <a:r>
              <a:rPr sz="1000" spc="22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공지사항</a:t>
            </a:r>
            <a:r>
              <a:rPr sz="1000" spc="21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/</a:t>
            </a:r>
            <a:r>
              <a:rPr sz="1000" spc="197" dirty="0">
                <a:solidFill>
                  <a:srgbClr val="000000"/>
                </a:solidFill>
                <a:latin typeface="LUOGFN+NanumGothic"/>
                <a:cs typeface="LUOGFN+NanumGothic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자주묻는질문</a:t>
            </a:r>
            <a:r>
              <a:rPr sz="1000" spc="2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/</a:t>
            </a:r>
            <a:r>
              <a:rPr sz="1000" spc="197" dirty="0">
                <a:solidFill>
                  <a:srgbClr val="000000"/>
                </a:solidFill>
                <a:latin typeface="LUOGFN+NanumGothic"/>
                <a:cs typeface="LUOGFN+NanumGothic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문의하기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1041196" y="6092276"/>
            <a:ext cx="990584" cy="183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5)</a:t>
            </a:r>
            <a:r>
              <a:rPr sz="1000" spc="190" dirty="0">
                <a:solidFill>
                  <a:srgbClr val="000000"/>
                </a:solidFill>
                <a:latin typeface="LUOGFN+NanumGothic"/>
                <a:cs typeface="LUOGFN+NanumGothic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서비스</a:t>
            </a:r>
            <a:r>
              <a:rPr sz="1000" spc="21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채널</a:t>
            </a:r>
          </a:p>
        </p:txBody>
      </p:sp>
      <p:sp>
        <p:nvSpPr>
          <p:cNvPr id="24" name="object 24"/>
          <p:cNvSpPr txBox="1"/>
          <p:nvPr/>
        </p:nvSpPr>
        <p:spPr>
          <a:xfrm>
            <a:off x="1149400" y="6313256"/>
            <a:ext cx="597387" cy="183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·</a:t>
            </a:r>
            <a:r>
              <a:rPr sz="1000" spc="31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PC</a:t>
            </a:r>
            <a:r>
              <a:rPr sz="1000" spc="190" dirty="0">
                <a:solidFill>
                  <a:srgbClr val="000000"/>
                </a:solidFill>
                <a:latin typeface="LUOGFN+NanumGothic"/>
                <a:cs typeface="LUOGFN+NanumGothic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웹</a:t>
            </a:r>
          </a:p>
        </p:txBody>
      </p:sp>
      <p:sp>
        <p:nvSpPr>
          <p:cNvPr id="25" name="object 25"/>
          <p:cNvSpPr txBox="1"/>
          <p:nvPr/>
        </p:nvSpPr>
        <p:spPr>
          <a:xfrm>
            <a:off x="1149400" y="6534236"/>
            <a:ext cx="2403713" cy="183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·</a:t>
            </a:r>
            <a:r>
              <a:rPr sz="1000" spc="31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모바일</a:t>
            </a:r>
            <a:r>
              <a:rPr sz="1000" spc="22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웹</a:t>
            </a: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/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앱</a:t>
            </a: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(Android, iOS)</a:t>
            </a:r>
            <a:r>
              <a:rPr sz="1000" spc="204" dirty="0">
                <a:solidFill>
                  <a:srgbClr val="000000"/>
                </a:solidFill>
                <a:latin typeface="LUOGFN+NanumGothic"/>
                <a:cs typeface="LUOGFN+NanumGothic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개발</a:t>
            </a:r>
            <a:r>
              <a:rPr sz="1000" spc="218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예정</a:t>
            </a:r>
          </a:p>
        </p:txBody>
      </p:sp>
      <p:sp>
        <p:nvSpPr>
          <p:cNvPr id="26" name="object 26"/>
          <p:cNvSpPr txBox="1"/>
          <p:nvPr/>
        </p:nvSpPr>
        <p:spPr>
          <a:xfrm>
            <a:off x="1041196" y="6974671"/>
            <a:ext cx="810757" cy="183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6)</a:t>
            </a:r>
            <a:r>
              <a:rPr sz="1000" spc="190" dirty="0">
                <a:solidFill>
                  <a:srgbClr val="000000"/>
                </a:solidFill>
                <a:latin typeface="LUOGFN+NanumGothic"/>
                <a:cs typeface="LUOGFN+NanumGothic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개발방식</a:t>
            </a:r>
          </a:p>
        </p:txBody>
      </p:sp>
      <p:sp>
        <p:nvSpPr>
          <p:cNvPr id="27" name="object 27"/>
          <p:cNvSpPr txBox="1"/>
          <p:nvPr/>
        </p:nvSpPr>
        <p:spPr>
          <a:xfrm>
            <a:off x="1149400" y="7195652"/>
            <a:ext cx="5508731" cy="3725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·</a:t>
            </a:r>
            <a:r>
              <a:rPr sz="1000" spc="31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사용자의</a:t>
            </a:r>
            <a:r>
              <a:rPr sz="1000" spc="22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요구사항이</a:t>
            </a:r>
            <a:r>
              <a:rPr sz="1000" spc="226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빈번하게</a:t>
            </a:r>
            <a:r>
              <a:rPr sz="1000" spc="21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변경됨에</a:t>
            </a:r>
            <a:r>
              <a:rPr sz="1000" spc="21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따라</a:t>
            </a:r>
            <a:r>
              <a:rPr sz="1000" spc="20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요구사항</a:t>
            </a: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,</a:t>
            </a:r>
            <a:r>
              <a:rPr sz="1000" spc="197" dirty="0">
                <a:solidFill>
                  <a:srgbClr val="000000"/>
                </a:solidFill>
                <a:latin typeface="LUOGFN+NanumGothic"/>
                <a:cs typeface="LUOGFN+NanumGothic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설계</a:t>
            </a: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,</a:t>
            </a:r>
            <a:r>
              <a:rPr sz="1000" spc="197" dirty="0">
                <a:solidFill>
                  <a:srgbClr val="000000"/>
                </a:solidFill>
                <a:latin typeface="LUOGFN+NanumGothic"/>
                <a:cs typeface="LUOGFN+NanumGothic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개발</a:t>
            </a: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,</a:t>
            </a:r>
            <a:r>
              <a:rPr sz="1000" spc="197" dirty="0">
                <a:solidFill>
                  <a:srgbClr val="000000"/>
                </a:solidFill>
                <a:latin typeface="LUOGFN+NanumGothic"/>
                <a:cs typeface="LUOGFN+NanumGothic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시험의</a:t>
            </a:r>
            <a:r>
              <a:rPr sz="1000" spc="22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단계를</a:t>
            </a:r>
            <a:r>
              <a:rPr sz="1000" spc="227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반복적으로</a:t>
            </a:r>
          </a:p>
          <a:p>
            <a:pPr marL="108204" marR="0">
              <a:lnSpc>
                <a:spcPts val="1145"/>
              </a:lnSpc>
              <a:spcBef>
                <a:spcPts val="392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수행하여</a:t>
            </a:r>
            <a:r>
              <a:rPr sz="1000" spc="22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개발을</a:t>
            </a:r>
            <a:r>
              <a:rPr sz="1000" spc="21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진행하는</a:t>
            </a:r>
            <a:r>
              <a:rPr sz="1000" spc="228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Agile</a:t>
            </a:r>
            <a:r>
              <a:rPr sz="1000" spc="186" dirty="0">
                <a:solidFill>
                  <a:srgbClr val="000000"/>
                </a:solidFill>
                <a:latin typeface="LUOGFN+NanumGothic"/>
                <a:cs typeface="LUOGFN+NanumGothic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개발방법론</a:t>
            </a:r>
            <a:r>
              <a:rPr sz="1000" spc="2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채택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1"/>
          <p:cNvSpPr/>
          <p:nvPr/>
        </p:nvSpPr>
        <p:spPr>
          <a:xfrm>
            <a:off x="0" y="0"/>
            <a:ext cx="12700" cy="12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377560" y="674858"/>
            <a:ext cx="212627" cy="4434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803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-</a:t>
            </a:r>
          </a:p>
          <a:p>
            <a:pPr marL="0" marR="0">
              <a:lnSpc>
                <a:spcPts val="803"/>
              </a:lnSpc>
              <a:spcBef>
                <a:spcPts val="396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-</a:t>
            </a:r>
          </a:p>
          <a:p>
            <a:pPr marL="0" marR="0">
              <a:lnSpc>
                <a:spcPts val="803"/>
              </a:lnSpc>
              <a:spcBef>
                <a:spcPts val="384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-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522340" y="674858"/>
            <a:ext cx="1608178" cy="4434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803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위</a:t>
            </a:r>
            <a:r>
              <a:rPr sz="800" spc="18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17" dirty="0">
                <a:solidFill>
                  <a:srgbClr val="FFFFFF"/>
                </a:solidFill>
                <a:latin typeface="Dotum"/>
                <a:cs typeface="Dotum"/>
              </a:rPr>
              <a:t>모든</a:t>
            </a:r>
            <a:r>
              <a:rPr sz="800" spc="192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API</a:t>
            </a:r>
            <a:r>
              <a:rPr sz="800" spc="134" dirty="0">
                <a:solidFill>
                  <a:srgbClr val="FFFFFF"/>
                </a:solidFill>
                <a:latin typeface="Dotum"/>
                <a:cs typeface="Dotum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Dotum"/>
                <a:cs typeface="Dotum"/>
              </a:rPr>
              <a:t>출력화면</a:t>
            </a:r>
            <a:r>
              <a:rPr sz="800" spc="191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Dotum"/>
                <a:cs typeface="Dotum"/>
              </a:rPr>
              <a:t>첨부하기</a:t>
            </a:r>
          </a:p>
          <a:p>
            <a:pPr marL="0" marR="0">
              <a:lnSpc>
                <a:spcPts val="803"/>
              </a:lnSpc>
              <a:spcBef>
                <a:spcPts val="396"/>
              </a:spcBef>
              <a:spcAft>
                <a:spcPts val="0"/>
              </a:spcAft>
            </a:pPr>
            <a:r>
              <a:rPr sz="800" spc="-11" dirty="0">
                <a:solidFill>
                  <a:srgbClr val="FFFFFF"/>
                </a:solidFill>
                <a:latin typeface="Dotum"/>
                <a:cs typeface="Dotum"/>
              </a:rPr>
              <a:t>주요기능</a:t>
            </a:r>
            <a:r>
              <a:rPr sz="800" spc="19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14" dirty="0">
                <a:solidFill>
                  <a:srgbClr val="FFFFFF"/>
                </a:solidFill>
                <a:latin typeface="Dotum"/>
                <a:cs typeface="Dotum"/>
              </a:rPr>
              <a:t>간략히</a:t>
            </a:r>
            <a:r>
              <a:rPr sz="800" spc="18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Dotum"/>
                <a:cs typeface="Dotum"/>
              </a:rPr>
              <a:t>작성하기</a:t>
            </a:r>
          </a:p>
          <a:p>
            <a:pPr marL="0" marR="0">
              <a:lnSpc>
                <a:spcPts val="803"/>
              </a:lnSpc>
              <a:spcBef>
                <a:spcPts val="384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아래</a:t>
            </a:r>
            <a:r>
              <a:rPr sz="800" spc="18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Dotum"/>
                <a:cs typeface="Dotum"/>
              </a:rPr>
              <a:t>내용</a:t>
            </a:r>
            <a:r>
              <a:rPr sz="800" spc="20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Dotum"/>
                <a:cs typeface="Dotum"/>
              </a:rPr>
              <a:t>참고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149400" y="1091397"/>
            <a:ext cx="1042395" cy="183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4.4.2)</a:t>
            </a:r>
            <a:r>
              <a:rPr sz="1000" spc="199" dirty="0">
                <a:solidFill>
                  <a:srgbClr val="000000"/>
                </a:solidFill>
                <a:latin typeface="LUOGFN+NanumGothic"/>
                <a:cs typeface="LUOGFN+NanumGothic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주요기능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1624740"/>
              </p:ext>
            </p:extLst>
          </p:nvPr>
        </p:nvGraphicFramePr>
        <p:xfrm>
          <a:off x="897912" y="1812029"/>
          <a:ext cx="5689635" cy="7061060"/>
        </p:xfrm>
        <a:graphic>
          <a:graphicData uri="http://schemas.openxmlformats.org/drawingml/2006/table">
            <a:tbl>
              <a:tblPr firstRow="1" firstCol="1" bandRow="1"/>
              <a:tblGrid>
                <a:gridCol w="981298">
                  <a:extLst>
                    <a:ext uri="{9D8B030D-6E8A-4147-A177-3AD203B41FA5}">
                      <a16:colId xmlns:a16="http://schemas.microsoft.com/office/drawing/2014/main" val="3040806297"/>
                    </a:ext>
                  </a:extLst>
                </a:gridCol>
                <a:gridCol w="4708337">
                  <a:extLst>
                    <a:ext uri="{9D8B030D-6E8A-4147-A177-3AD203B41FA5}">
                      <a16:colId xmlns:a16="http://schemas.microsoft.com/office/drawing/2014/main" val="1937476452"/>
                    </a:ext>
                  </a:extLst>
                </a:gridCol>
              </a:tblGrid>
              <a:tr h="16205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구분</a:t>
                      </a:r>
                    </a:p>
                  </a:txBody>
                  <a:tcPr marL="68154" marR="68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멤버 회원가입</a:t>
                      </a:r>
                    </a:p>
                  </a:txBody>
                  <a:tcPr marL="68154" marR="68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8584997"/>
                  </a:ext>
                </a:extLst>
              </a:tr>
              <a:tr h="16205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API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http://43.201.35.110:8080/Kmarket1/member/join.do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64966837"/>
                  </a:ext>
                </a:extLst>
              </a:tr>
              <a:tr h="16205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주요기능</a:t>
                      </a:r>
                    </a:p>
                  </a:txBody>
                  <a:tcPr marL="68154" marR="68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개인구매회원 회원가입 </a:t>
                      </a: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/ </a:t>
                      </a:r>
                      <a:r>
                        <a:rPr lang="ko-KR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판매 회원 회원가입</a:t>
                      </a: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ko-KR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전환</a:t>
                      </a:r>
                    </a:p>
                  </a:txBody>
                  <a:tcPr marL="68154" marR="68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09053004"/>
                  </a:ext>
                </a:extLst>
              </a:tr>
              <a:tr h="6571856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974607"/>
                  </a:ext>
                </a:extLst>
              </a:tr>
            </a:tbl>
          </a:graphicData>
        </a:graphic>
      </p:graphicFrame>
      <p:pic>
        <p:nvPicPr>
          <p:cNvPr id="16385" name="그림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379" y="2718421"/>
            <a:ext cx="5600700" cy="5248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62894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1"/>
          <p:cNvSpPr/>
          <p:nvPr/>
        </p:nvSpPr>
        <p:spPr>
          <a:xfrm>
            <a:off x="0" y="0"/>
            <a:ext cx="12700" cy="12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377560" y="674858"/>
            <a:ext cx="212627" cy="4434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803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-</a:t>
            </a:r>
          </a:p>
          <a:p>
            <a:pPr marL="0" marR="0">
              <a:lnSpc>
                <a:spcPts val="803"/>
              </a:lnSpc>
              <a:spcBef>
                <a:spcPts val="396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-</a:t>
            </a:r>
          </a:p>
          <a:p>
            <a:pPr marL="0" marR="0">
              <a:lnSpc>
                <a:spcPts val="803"/>
              </a:lnSpc>
              <a:spcBef>
                <a:spcPts val="384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-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522340" y="674858"/>
            <a:ext cx="1608178" cy="4434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803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위</a:t>
            </a:r>
            <a:r>
              <a:rPr sz="800" spc="18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17" dirty="0">
                <a:solidFill>
                  <a:srgbClr val="FFFFFF"/>
                </a:solidFill>
                <a:latin typeface="Dotum"/>
                <a:cs typeface="Dotum"/>
              </a:rPr>
              <a:t>모든</a:t>
            </a:r>
            <a:r>
              <a:rPr sz="800" spc="192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API</a:t>
            </a:r>
            <a:r>
              <a:rPr sz="800" spc="134" dirty="0">
                <a:solidFill>
                  <a:srgbClr val="FFFFFF"/>
                </a:solidFill>
                <a:latin typeface="Dotum"/>
                <a:cs typeface="Dotum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Dotum"/>
                <a:cs typeface="Dotum"/>
              </a:rPr>
              <a:t>출력화면</a:t>
            </a:r>
            <a:r>
              <a:rPr sz="800" spc="191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Dotum"/>
                <a:cs typeface="Dotum"/>
              </a:rPr>
              <a:t>첨부하기</a:t>
            </a:r>
          </a:p>
          <a:p>
            <a:pPr marL="0" marR="0">
              <a:lnSpc>
                <a:spcPts val="803"/>
              </a:lnSpc>
              <a:spcBef>
                <a:spcPts val="396"/>
              </a:spcBef>
              <a:spcAft>
                <a:spcPts val="0"/>
              </a:spcAft>
            </a:pPr>
            <a:r>
              <a:rPr sz="800" spc="-11" dirty="0">
                <a:solidFill>
                  <a:srgbClr val="FFFFFF"/>
                </a:solidFill>
                <a:latin typeface="Dotum"/>
                <a:cs typeface="Dotum"/>
              </a:rPr>
              <a:t>주요기능</a:t>
            </a:r>
            <a:r>
              <a:rPr sz="800" spc="19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14" dirty="0">
                <a:solidFill>
                  <a:srgbClr val="FFFFFF"/>
                </a:solidFill>
                <a:latin typeface="Dotum"/>
                <a:cs typeface="Dotum"/>
              </a:rPr>
              <a:t>간략히</a:t>
            </a:r>
            <a:r>
              <a:rPr sz="800" spc="18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Dotum"/>
                <a:cs typeface="Dotum"/>
              </a:rPr>
              <a:t>작성하기</a:t>
            </a:r>
          </a:p>
          <a:p>
            <a:pPr marL="0" marR="0">
              <a:lnSpc>
                <a:spcPts val="803"/>
              </a:lnSpc>
              <a:spcBef>
                <a:spcPts val="384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아래</a:t>
            </a:r>
            <a:r>
              <a:rPr sz="800" spc="18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Dotum"/>
                <a:cs typeface="Dotum"/>
              </a:rPr>
              <a:t>내용</a:t>
            </a:r>
            <a:r>
              <a:rPr sz="800" spc="20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Dotum"/>
                <a:cs typeface="Dotum"/>
              </a:rPr>
              <a:t>참고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149400" y="1091397"/>
            <a:ext cx="1042395" cy="183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4.4.2)</a:t>
            </a:r>
            <a:r>
              <a:rPr sz="1000" spc="199" dirty="0">
                <a:solidFill>
                  <a:srgbClr val="000000"/>
                </a:solidFill>
                <a:latin typeface="LUOGFN+NanumGothic"/>
                <a:cs typeface="LUOGFN+NanumGothic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주요기능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6455882"/>
              </p:ext>
            </p:extLst>
          </p:nvPr>
        </p:nvGraphicFramePr>
        <p:xfrm>
          <a:off x="969920" y="1884037"/>
          <a:ext cx="5689635" cy="7061060"/>
        </p:xfrm>
        <a:graphic>
          <a:graphicData uri="http://schemas.openxmlformats.org/drawingml/2006/table">
            <a:tbl>
              <a:tblPr firstRow="1" firstCol="1" bandRow="1"/>
              <a:tblGrid>
                <a:gridCol w="981298">
                  <a:extLst>
                    <a:ext uri="{9D8B030D-6E8A-4147-A177-3AD203B41FA5}">
                      <a16:colId xmlns:a16="http://schemas.microsoft.com/office/drawing/2014/main" val="4069231302"/>
                    </a:ext>
                  </a:extLst>
                </a:gridCol>
                <a:gridCol w="4708337">
                  <a:extLst>
                    <a:ext uri="{9D8B030D-6E8A-4147-A177-3AD203B41FA5}">
                      <a16:colId xmlns:a16="http://schemas.microsoft.com/office/drawing/2014/main" val="180090551"/>
                    </a:ext>
                  </a:extLst>
                </a:gridCol>
              </a:tblGrid>
              <a:tr h="16205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구분</a:t>
                      </a:r>
                    </a:p>
                  </a:txBody>
                  <a:tcPr marL="68154" marR="68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약관 동의</a:t>
                      </a:r>
                    </a:p>
                  </a:txBody>
                  <a:tcPr marL="68154" marR="68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3258666"/>
                  </a:ext>
                </a:extLst>
              </a:tr>
              <a:tr h="16205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API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http://43.201.35.110:8080/Kmarket1/member/signup.do?type=1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32153873"/>
                  </a:ext>
                </a:extLst>
              </a:tr>
              <a:tr h="16205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주요기능</a:t>
                      </a:r>
                    </a:p>
                  </a:txBody>
                  <a:tcPr marL="68154" marR="68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약관 동의</a:t>
                      </a:r>
                    </a:p>
                  </a:txBody>
                  <a:tcPr marL="68154" marR="68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5081695"/>
                  </a:ext>
                </a:extLst>
              </a:tr>
              <a:tr h="6571856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3240147"/>
                  </a:ext>
                </a:extLst>
              </a:tr>
            </a:tbl>
          </a:graphicData>
        </a:graphic>
      </p:graphicFrame>
      <p:pic>
        <p:nvPicPr>
          <p:cNvPr id="15361" name="그림 2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62" y="2776142"/>
            <a:ext cx="5543550" cy="5276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84387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1"/>
          <p:cNvSpPr/>
          <p:nvPr/>
        </p:nvSpPr>
        <p:spPr>
          <a:xfrm>
            <a:off x="0" y="0"/>
            <a:ext cx="12700" cy="12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377560" y="674858"/>
            <a:ext cx="212627" cy="4434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803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-</a:t>
            </a:r>
          </a:p>
          <a:p>
            <a:pPr marL="0" marR="0">
              <a:lnSpc>
                <a:spcPts val="803"/>
              </a:lnSpc>
              <a:spcBef>
                <a:spcPts val="396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-</a:t>
            </a:r>
          </a:p>
          <a:p>
            <a:pPr marL="0" marR="0">
              <a:lnSpc>
                <a:spcPts val="803"/>
              </a:lnSpc>
              <a:spcBef>
                <a:spcPts val="384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-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522340" y="674858"/>
            <a:ext cx="1608178" cy="4434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803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위</a:t>
            </a:r>
            <a:r>
              <a:rPr sz="800" spc="18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17" dirty="0">
                <a:solidFill>
                  <a:srgbClr val="FFFFFF"/>
                </a:solidFill>
                <a:latin typeface="Dotum"/>
                <a:cs typeface="Dotum"/>
              </a:rPr>
              <a:t>모든</a:t>
            </a:r>
            <a:r>
              <a:rPr sz="800" spc="192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API</a:t>
            </a:r>
            <a:r>
              <a:rPr sz="800" spc="134" dirty="0">
                <a:solidFill>
                  <a:srgbClr val="FFFFFF"/>
                </a:solidFill>
                <a:latin typeface="Dotum"/>
                <a:cs typeface="Dotum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Dotum"/>
                <a:cs typeface="Dotum"/>
              </a:rPr>
              <a:t>출력화면</a:t>
            </a:r>
            <a:r>
              <a:rPr sz="800" spc="191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Dotum"/>
                <a:cs typeface="Dotum"/>
              </a:rPr>
              <a:t>첨부하기</a:t>
            </a:r>
          </a:p>
          <a:p>
            <a:pPr marL="0" marR="0">
              <a:lnSpc>
                <a:spcPts val="803"/>
              </a:lnSpc>
              <a:spcBef>
                <a:spcPts val="396"/>
              </a:spcBef>
              <a:spcAft>
                <a:spcPts val="0"/>
              </a:spcAft>
            </a:pPr>
            <a:r>
              <a:rPr sz="800" spc="-11" dirty="0">
                <a:solidFill>
                  <a:srgbClr val="FFFFFF"/>
                </a:solidFill>
                <a:latin typeface="Dotum"/>
                <a:cs typeface="Dotum"/>
              </a:rPr>
              <a:t>주요기능</a:t>
            </a:r>
            <a:r>
              <a:rPr sz="800" spc="19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14" dirty="0">
                <a:solidFill>
                  <a:srgbClr val="FFFFFF"/>
                </a:solidFill>
                <a:latin typeface="Dotum"/>
                <a:cs typeface="Dotum"/>
              </a:rPr>
              <a:t>간략히</a:t>
            </a:r>
            <a:r>
              <a:rPr sz="800" spc="18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Dotum"/>
                <a:cs typeface="Dotum"/>
              </a:rPr>
              <a:t>작성하기</a:t>
            </a:r>
          </a:p>
          <a:p>
            <a:pPr marL="0" marR="0">
              <a:lnSpc>
                <a:spcPts val="803"/>
              </a:lnSpc>
              <a:spcBef>
                <a:spcPts val="384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아래</a:t>
            </a:r>
            <a:r>
              <a:rPr sz="800" spc="18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Dotum"/>
                <a:cs typeface="Dotum"/>
              </a:rPr>
              <a:t>내용</a:t>
            </a:r>
            <a:r>
              <a:rPr sz="800" spc="20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Dotum"/>
                <a:cs typeface="Dotum"/>
              </a:rPr>
              <a:t>참고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149400" y="1091397"/>
            <a:ext cx="1042395" cy="183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4.4.2)</a:t>
            </a:r>
            <a:r>
              <a:rPr sz="1000" spc="199" dirty="0">
                <a:solidFill>
                  <a:srgbClr val="000000"/>
                </a:solidFill>
                <a:latin typeface="LUOGFN+NanumGothic"/>
                <a:cs typeface="LUOGFN+NanumGothic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주요기능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6904599"/>
              </p:ext>
            </p:extLst>
          </p:nvPr>
        </p:nvGraphicFramePr>
        <p:xfrm>
          <a:off x="969920" y="1596005"/>
          <a:ext cx="5689635" cy="7061060"/>
        </p:xfrm>
        <a:graphic>
          <a:graphicData uri="http://schemas.openxmlformats.org/drawingml/2006/table">
            <a:tbl>
              <a:tblPr firstRow="1" firstCol="1" bandRow="1"/>
              <a:tblGrid>
                <a:gridCol w="981298">
                  <a:extLst>
                    <a:ext uri="{9D8B030D-6E8A-4147-A177-3AD203B41FA5}">
                      <a16:colId xmlns:a16="http://schemas.microsoft.com/office/drawing/2014/main" val="2350853674"/>
                    </a:ext>
                  </a:extLst>
                </a:gridCol>
                <a:gridCol w="4708337">
                  <a:extLst>
                    <a:ext uri="{9D8B030D-6E8A-4147-A177-3AD203B41FA5}">
                      <a16:colId xmlns:a16="http://schemas.microsoft.com/office/drawing/2014/main" val="1033463301"/>
                    </a:ext>
                  </a:extLst>
                </a:gridCol>
              </a:tblGrid>
              <a:tr h="16205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구분</a:t>
                      </a:r>
                    </a:p>
                  </a:txBody>
                  <a:tcPr marL="68154" marR="68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일반 회원가입</a:t>
                      </a:r>
                    </a:p>
                  </a:txBody>
                  <a:tcPr marL="68154" marR="68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4654840"/>
                  </a:ext>
                </a:extLst>
              </a:tr>
              <a:tr h="16205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API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http://43.201.35.110:8080/Kmarket1/member/signup.do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46953046"/>
                  </a:ext>
                </a:extLst>
              </a:tr>
              <a:tr h="16205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주요기능</a:t>
                      </a:r>
                    </a:p>
                  </a:txBody>
                  <a:tcPr marL="68154" marR="68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일반회원 회원가입</a:t>
                      </a: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ko-KR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아이디 중복 확인</a:t>
                      </a: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/ </a:t>
                      </a:r>
                      <a:r>
                        <a:rPr lang="ko-KR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메일 인증</a:t>
                      </a:r>
                    </a:p>
                  </a:txBody>
                  <a:tcPr marL="68154" marR="68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3398749"/>
                  </a:ext>
                </a:extLst>
              </a:tr>
              <a:tr h="6571856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7751100"/>
                  </a:ext>
                </a:extLst>
              </a:tr>
            </a:tbl>
          </a:graphicData>
        </a:graphic>
      </p:graphicFrame>
      <p:pic>
        <p:nvPicPr>
          <p:cNvPr id="14337" name="그림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912" y="2530972"/>
            <a:ext cx="5581650" cy="5191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08181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1"/>
          <p:cNvSpPr/>
          <p:nvPr/>
        </p:nvSpPr>
        <p:spPr>
          <a:xfrm>
            <a:off x="0" y="0"/>
            <a:ext cx="12700" cy="12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377560" y="674858"/>
            <a:ext cx="212627" cy="4434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803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-</a:t>
            </a:r>
          </a:p>
          <a:p>
            <a:pPr marL="0" marR="0">
              <a:lnSpc>
                <a:spcPts val="803"/>
              </a:lnSpc>
              <a:spcBef>
                <a:spcPts val="396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-</a:t>
            </a:r>
          </a:p>
          <a:p>
            <a:pPr marL="0" marR="0">
              <a:lnSpc>
                <a:spcPts val="803"/>
              </a:lnSpc>
              <a:spcBef>
                <a:spcPts val="384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-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522340" y="674858"/>
            <a:ext cx="1608178" cy="4434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803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위</a:t>
            </a:r>
            <a:r>
              <a:rPr sz="800" spc="18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17" dirty="0">
                <a:solidFill>
                  <a:srgbClr val="FFFFFF"/>
                </a:solidFill>
                <a:latin typeface="Dotum"/>
                <a:cs typeface="Dotum"/>
              </a:rPr>
              <a:t>모든</a:t>
            </a:r>
            <a:r>
              <a:rPr sz="800" spc="192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API</a:t>
            </a:r>
            <a:r>
              <a:rPr sz="800" spc="134" dirty="0">
                <a:solidFill>
                  <a:srgbClr val="FFFFFF"/>
                </a:solidFill>
                <a:latin typeface="Dotum"/>
                <a:cs typeface="Dotum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Dotum"/>
                <a:cs typeface="Dotum"/>
              </a:rPr>
              <a:t>출력화면</a:t>
            </a:r>
            <a:r>
              <a:rPr sz="800" spc="191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Dotum"/>
                <a:cs typeface="Dotum"/>
              </a:rPr>
              <a:t>첨부하기</a:t>
            </a:r>
          </a:p>
          <a:p>
            <a:pPr marL="0" marR="0">
              <a:lnSpc>
                <a:spcPts val="803"/>
              </a:lnSpc>
              <a:spcBef>
                <a:spcPts val="396"/>
              </a:spcBef>
              <a:spcAft>
                <a:spcPts val="0"/>
              </a:spcAft>
            </a:pPr>
            <a:r>
              <a:rPr sz="800" spc="-11" dirty="0">
                <a:solidFill>
                  <a:srgbClr val="FFFFFF"/>
                </a:solidFill>
                <a:latin typeface="Dotum"/>
                <a:cs typeface="Dotum"/>
              </a:rPr>
              <a:t>주요기능</a:t>
            </a:r>
            <a:r>
              <a:rPr sz="800" spc="19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14" dirty="0">
                <a:solidFill>
                  <a:srgbClr val="FFFFFF"/>
                </a:solidFill>
                <a:latin typeface="Dotum"/>
                <a:cs typeface="Dotum"/>
              </a:rPr>
              <a:t>간략히</a:t>
            </a:r>
            <a:r>
              <a:rPr sz="800" spc="18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Dotum"/>
                <a:cs typeface="Dotum"/>
              </a:rPr>
              <a:t>작성하기</a:t>
            </a:r>
          </a:p>
          <a:p>
            <a:pPr marL="0" marR="0">
              <a:lnSpc>
                <a:spcPts val="803"/>
              </a:lnSpc>
              <a:spcBef>
                <a:spcPts val="384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아래</a:t>
            </a:r>
            <a:r>
              <a:rPr sz="800" spc="18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Dotum"/>
                <a:cs typeface="Dotum"/>
              </a:rPr>
              <a:t>내용</a:t>
            </a:r>
            <a:r>
              <a:rPr sz="800" spc="20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Dotum"/>
                <a:cs typeface="Dotum"/>
              </a:rPr>
              <a:t>참고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149400" y="1091397"/>
            <a:ext cx="1042395" cy="183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4.4.2)</a:t>
            </a:r>
            <a:r>
              <a:rPr sz="1000" spc="199" dirty="0">
                <a:solidFill>
                  <a:srgbClr val="000000"/>
                </a:solidFill>
                <a:latin typeface="LUOGFN+NanumGothic"/>
                <a:cs typeface="LUOGFN+NanumGothic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주요기능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1903294"/>
              </p:ext>
            </p:extLst>
          </p:nvPr>
        </p:nvGraphicFramePr>
        <p:xfrm>
          <a:off x="969920" y="1668013"/>
          <a:ext cx="5689635" cy="7061060"/>
        </p:xfrm>
        <a:graphic>
          <a:graphicData uri="http://schemas.openxmlformats.org/drawingml/2006/table">
            <a:tbl>
              <a:tblPr firstRow="1" firstCol="1" bandRow="1"/>
              <a:tblGrid>
                <a:gridCol w="981298">
                  <a:extLst>
                    <a:ext uri="{9D8B030D-6E8A-4147-A177-3AD203B41FA5}">
                      <a16:colId xmlns:a16="http://schemas.microsoft.com/office/drawing/2014/main" val="2817584341"/>
                    </a:ext>
                  </a:extLst>
                </a:gridCol>
                <a:gridCol w="4708337">
                  <a:extLst>
                    <a:ext uri="{9D8B030D-6E8A-4147-A177-3AD203B41FA5}">
                      <a16:colId xmlns:a16="http://schemas.microsoft.com/office/drawing/2014/main" val="2420945567"/>
                    </a:ext>
                  </a:extLst>
                </a:gridCol>
              </a:tblGrid>
              <a:tr h="16205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구분</a:t>
                      </a:r>
                    </a:p>
                  </a:txBody>
                  <a:tcPr marL="68154" marR="68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판매자 회원가입</a:t>
                      </a:r>
                    </a:p>
                  </a:txBody>
                  <a:tcPr marL="68154" marR="68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82263475"/>
                  </a:ext>
                </a:extLst>
              </a:tr>
              <a:tr h="16205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API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http://43.201.35.110:8080/Kmarket1/member/registerSeller.do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93672815"/>
                  </a:ext>
                </a:extLst>
              </a:tr>
              <a:tr h="16205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주요기능</a:t>
                      </a:r>
                    </a:p>
                  </a:txBody>
                  <a:tcPr marL="68154" marR="68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판매자 회원가입 </a:t>
                      </a: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ko-KR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아이디 중복 확인</a:t>
                      </a: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ko-KR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메일 인증</a:t>
                      </a:r>
                    </a:p>
                  </a:txBody>
                  <a:tcPr marL="68154" marR="68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97264981"/>
                  </a:ext>
                </a:extLst>
              </a:tr>
              <a:tr h="6571856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6640467"/>
                  </a:ext>
                </a:extLst>
              </a:tr>
            </a:tbl>
          </a:graphicData>
        </a:graphic>
      </p:graphicFrame>
      <p:pic>
        <p:nvPicPr>
          <p:cNvPr id="13313" name="그림 1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62" y="2560118"/>
            <a:ext cx="5543550" cy="5276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69939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1"/>
          <p:cNvSpPr/>
          <p:nvPr/>
        </p:nvSpPr>
        <p:spPr>
          <a:xfrm>
            <a:off x="0" y="0"/>
            <a:ext cx="12700" cy="12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377560" y="674858"/>
            <a:ext cx="212627" cy="4434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803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-</a:t>
            </a:r>
          </a:p>
          <a:p>
            <a:pPr marL="0" marR="0">
              <a:lnSpc>
                <a:spcPts val="803"/>
              </a:lnSpc>
              <a:spcBef>
                <a:spcPts val="396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-</a:t>
            </a:r>
          </a:p>
          <a:p>
            <a:pPr marL="0" marR="0">
              <a:lnSpc>
                <a:spcPts val="803"/>
              </a:lnSpc>
              <a:spcBef>
                <a:spcPts val="384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-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522340" y="674858"/>
            <a:ext cx="1608178" cy="4434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803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위</a:t>
            </a:r>
            <a:r>
              <a:rPr sz="800" spc="18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17" dirty="0">
                <a:solidFill>
                  <a:srgbClr val="FFFFFF"/>
                </a:solidFill>
                <a:latin typeface="Dotum"/>
                <a:cs typeface="Dotum"/>
              </a:rPr>
              <a:t>모든</a:t>
            </a:r>
            <a:r>
              <a:rPr sz="800" spc="192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API</a:t>
            </a:r>
            <a:r>
              <a:rPr sz="800" spc="134" dirty="0">
                <a:solidFill>
                  <a:srgbClr val="FFFFFF"/>
                </a:solidFill>
                <a:latin typeface="Dotum"/>
                <a:cs typeface="Dotum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Dotum"/>
                <a:cs typeface="Dotum"/>
              </a:rPr>
              <a:t>출력화면</a:t>
            </a:r>
            <a:r>
              <a:rPr sz="800" spc="191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Dotum"/>
                <a:cs typeface="Dotum"/>
              </a:rPr>
              <a:t>첨부하기</a:t>
            </a:r>
          </a:p>
          <a:p>
            <a:pPr marL="0" marR="0">
              <a:lnSpc>
                <a:spcPts val="803"/>
              </a:lnSpc>
              <a:spcBef>
                <a:spcPts val="396"/>
              </a:spcBef>
              <a:spcAft>
                <a:spcPts val="0"/>
              </a:spcAft>
            </a:pPr>
            <a:r>
              <a:rPr sz="800" spc="-11" dirty="0">
                <a:solidFill>
                  <a:srgbClr val="FFFFFF"/>
                </a:solidFill>
                <a:latin typeface="Dotum"/>
                <a:cs typeface="Dotum"/>
              </a:rPr>
              <a:t>주요기능</a:t>
            </a:r>
            <a:r>
              <a:rPr sz="800" spc="19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14" dirty="0">
                <a:solidFill>
                  <a:srgbClr val="FFFFFF"/>
                </a:solidFill>
                <a:latin typeface="Dotum"/>
                <a:cs typeface="Dotum"/>
              </a:rPr>
              <a:t>간략히</a:t>
            </a:r>
            <a:r>
              <a:rPr sz="800" spc="18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Dotum"/>
                <a:cs typeface="Dotum"/>
              </a:rPr>
              <a:t>작성하기</a:t>
            </a:r>
          </a:p>
          <a:p>
            <a:pPr marL="0" marR="0">
              <a:lnSpc>
                <a:spcPts val="803"/>
              </a:lnSpc>
              <a:spcBef>
                <a:spcPts val="384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아래</a:t>
            </a:r>
            <a:r>
              <a:rPr sz="800" spc="18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Dotum"/>
                <a:cs typeface="Dotum"/>
              </a:rPr>
              <a:t>내용</a:t>
            </a:r>
            <a:r>
              <a:rPr sz="800" spc="20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Dotum"/>
                <a:cs typeface="Dotum"/>
              </a:rPr>
              <a:t>참고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149400" y="1091397"/>
            <a:ext cx="1042395" cy="183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4.4.2)</a:t>
            </a:r>
            <a:r>
              <a:rPr sz="1000" spc="199" dirty="0">
                <a:solidFill>
                  <a:srgbClr val="000000"/>
                </a:solidFill>
                <a:latin typeface="LUOGFN+NanumGothic"/>
                <a:cs typeface="LUOGFN+NanumGothic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주요기능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6858126"/>
              </p:ext>
            </p:extLst>
          </p:nvPr>
        </p:nvGraphicFramePr>
        <p:xfrm>
          <a:off x="897912" y="1812029"/>
          <a:ext cx="5689635" cy="7061060"/>
        </p:xfrm>
        <a:graphic>
          <a:graphicData uri="http://schemas.openxmlformats.org/drawingml/2006/table">
            <a:tbl>
              <a:tblPr firstRow="1" firstCol="1" bandRow="1"/>
              <a:tblGrid>
                <a:gridCol w="981298">
                  <a:extLst>
                    <a:ext uri="{9D8B030D-6E8A-4147-A177-3AD203B41FA5}">
                      <a16:colId xmlns:a16="http://schemas.microsoft.com/office/drawing/2014/main" val="334541853"/>
                    </a:ext>
                  </a:extLst>
                </a:gridCol>
                <a:gridCol w="4708337">
                  <a:extLst>
                    <a:ext uri="{9D8B030D-6E8A-4147-A177-3AD203B41FA5}">
                      <a16:colId xmlns:a16="http://schemas.microsoft.com/office/drawing/2014/main" val="3661075032"/>
                    </a:ext>
                  </a:extLst>
                </a:gridCol>
              </a:tblGrid>
              <a:tr h="16205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구분</a:t>
                      </a:r>
                    </a:p>
                  </a:txBody>
                  <a:tcPr marL="68154" marR="68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관리자 메인</a:t>
                      </a:r>
                    </a:p>
                  </a:txBody>
                  <a:tcPr marL="68154" marR="68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4050056"/>
                  </a:ext>
                </a:extLst>
              </a:tr>
              <a:tr h="16205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API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http://43.201.35.110:8080/Kmarket1/admin/index.do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62690493"/>
                  </a:ext>
                </a:extLst>
              </a:tr>
              <a:tr h="16205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주요기능</a:t>
                      </a:r>
                    </a:p>
                  </a:txBody>
                  <a:tcPr marL="68154" marR="68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환경설정</a:t>
                      </a: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ko-KR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상점 관리</a:t>
                      </a: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ko-KR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회원관리</a:t>
                      </a: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ko-KR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상품관리</a:t>
                      </a: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ko-KR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주문 관리</a:t>
                      </a: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ko-KR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고객센터</a:t>
                      </a:r>
                    </a:p>
                  </a:txBody>
                  <a:tcPr marL="68154" marR="68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725648"/>
                  </a:ext>
                </a:extLst>
              </a:tr>
              <a:tr h="6571856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6357460"/>
                  </a:ext>
                </a:extLst>
              </a:tr>
            </a:tbl>
          </a:graphicData>
        </a:graphic>
      </p:graphicFrame>
      <p:pic>
        <p:nvPicPr>
          <p:cNvPr id="12289" name="그림 1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666" y="2975596"/>
            <a:ext cx="5572125" cy="473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43364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1"/>
          <p:cNvSpPr/>
          <p:nvPr/>
        </p:nvSpPr>
        <p:spPr>
          <a:xfrm>
            <a:off x="0" y="0"/>
            <a:ext cx="12700" cy="12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377560" y="674858"/>
            <a:ext cx="212627" cy="4434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803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-</a:t>
            </a:r>
          </a:p>
          <a:p>
            <a:pPr marL="0" marR="0">
              <a:lnSpc>
                <a:spcPts val="803"/>
              </a:lnSpc>
              <a:spcBef>
                <a:spcPts val="396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-</a:t>
            </a:r>
          </a:p>
          <a:p>
            <a:pPr marL="0" marR="0">
              <a:lnSpc>
                <a:spcPts val="803"/>
              </a:lnSpc>
              <a:spcBef>
                <a:spcPts val="384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-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522340" y="674858"/>
            <a:ext cx="1608178" cy="4434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803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위</a:t>
            </a:r>
            <a:r>
              <a:rPr sz="800" spc="18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17" dirty="0">
                <a:solidFill>
                  <a:srgbClr val="FFFFFF"/>
                </a:solidFill>
                <a:latin typeface="Dotum"/>
                <a:cs typeface="Dotum"/>
              </a:rPr>
              <a:t>모든</a:t>
            </a:r>
            <a:r>
              <a:rPr sz="800" spc="192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API</a:t>
            </a:r>
            <a:r>
              <a:rPr sz="800" spc="134" dirty="0">
                <a:solidFill>
                  <a:srgbClr val="FFFFFF"/>
                </a:solidFill>
                <a:latin typeface="Dotum"/>
                <a:cs typeface="Dotum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Dotum"/>
                <a:cs typeface="Dotum"/>
              </a:rPr>
              <a:t>출력화면</a:t>
            </a:r>
            <a:r>
              <a:rPr sz="800" spc="191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Dotum"/>
                <a:cs typeface="Dotum"/>
              </a:rPr>
              <a:t>첨부하기</a:t>
            </a:r>
          </a:p>
          <a:p>
            <a:pPr marL="0" marR="0">
              <a:lnSpc>
                <a:spcPts val="803"/>
              </a:lnSpc>
              <a:spcBef>
                <a:spcPts val="396"/>
              </a:spcBef>
              <a:spcAft>
                <a:spcPts val="0"/>
              </a:spcAft>
            </a:pPr>
            <a:r>
              <a:rPr sz="800" spc="-11" dirty="0">
                <a:solidFill>
                  <a:srgbClr val="FFFFFF"/>
                </a:solidFill>
                <a:latin typeface="Dotum"/>
                <a:cs typeface="Dotum"/>
              </a:rPr>
              <a:t>주요기능</a:t>
            </a:r>
            <a:r>
              <a:rPr sz="800" spc="19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14" dirty="0">
                <a:solidFill>
                  <a:srgbClr val="FFFFFF"/>
                </a:solidFill>
                <a:latin typeface="Dotum"/>
                <a:cs typeface="Dotum"/>
              </a:rPr>
              <a:t>간략히</a:t>
            </a:r>
            <a:r>
              <a:rPr sz="800" spc="18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Dotum"/>
                <a:cs typeface="Dotum"/>
              </a:rPr>
              <a:t>작성하기</a:t>
            </a:r>
          </a:p>
          <a:p>
            <a:pPr marL="0" marR="0">
              <a:lnSpc>
                <a:spcPts val="803"/>
              </a:lnSpc>
              <a:spcBef>
                <a:spcPts val="384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아래</a:t>
            </a:r>
            <a:r>
              <a:rPr sz="800" spc="18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Dotum"/>
                <a:cs typeface="Dotum"/>
              </a:rPr>
              <a:t>내용</a:t>
            </a:r>
            <a:r>
              <a:rPr sz="800" spc="20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Dotum"/>
                <a:cs typeface="Dotum"/>
              </a:rPr>
              <a:t>참고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149400" y="1091397"/>
            <a:ext cx="1042395" cy="183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4.4.2)</a:t>
            </a:r>
            <a:r>
              <a:rPr sz="1000" spc="199" dirty="0">
                <a:solidFill>
                  <a:srgbClr val="000000"/>
                </a:solidFill>
                <a:latin typeface="LUOGFN+NanumGothic"/>
                <a:cs typeface="LUOGFN+NanumGothic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주요기능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2224615"/>
              </p:ext>
            </p:extLst>
          </p:nvPr>
        </p:nvGraphicFramePr>
        <p:xfrm>
          <a:off x="897912" y="1740021"/>
          <a:ext cx="5689635" cy="7061060"/>
        </p:xfrm>
        <a:graphic>
          <a:graphicData uri="http://schemas.openxmlformats.org/drawingml/2006/table">
            <a:tbl>
              <a:tblPr firstRow="1" firstCol="1" bandRow="1"/>
              <a:tblGrid>
                <a:gridCol w="981298">
                  <a:extLst>
                    <a:ext uri="{9D8B030D-6E8A-4147-A177-3AD203B41FA5}">
                      <a16:colId xmlns:a16="http://schemas.microsoft.com/office/drawing/2014/main" val="3498655452"/>
                    </a:ext>
                  </a:extLst>
                </a:gridCol>
                <a:gridCol w="4708337">
                  <a:extLst>
                    <a:ext uri="{9D8B030D-6E8A-4147-A177-3AD203B41FA5}">
                      <a16:colId xmlns:a16="http://schemas.microsoft.com/office/drawing/2014/main" val="1813700468"/>
                    </a:ext>
                  </a:extLst>
                </a:gridCol>
              </a:tblGrid>
              <a:tr h="16205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구분</a:t>
                      </a:r>
                    </a:p>
                  </a:txBody>
                  <a:tcPr marL="68154" marR="68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관리자 상품관리</a:t>
                      </a: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ko-KR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목록</a:t>
                      </a:r>
                    </a:p>
                  </a:txBody>
                  <a:tcPr marL="68154" marR="68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1018177"/>
                  </a:ext>
                </a:extLst>
              </a:tr>
              <a:tr h="16205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API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http://43.201.35.110:8080/Kmarket1/admin/product/list.do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0653705"/>
                  </a:ext>
                </a:extLst>
              </a:tr>
              <a:tr h="16205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주요기능</a:t>
                      </a:r>
                    </a:p>
                  </a:txBody>
                  <a:tcPr marL="68154" marR="68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환경설정</a:t>
                      </a: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ko-KR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상점 관리</a:t>
                      </a: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ko-KR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회원관리</a:t>
                      </a: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ko-KR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상품관리</a:t>
                      </a: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ko-KR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주문 관리</a:t>
                      </a: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ko-KR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고객센터</a:t>
                      </a:r>
                    </a:p>
                  </a:txBody>
                  <a:tcPr marL="68154" marR="68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0976003"/>
                  </a:ext>
                </a:extLst>
              </a:tr>
              <a:tr h="6571856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7877282"/>
                  </a:ext>
                </a:extLst>
              </a:tr>
            </a:tbl>
          </a:graphicData>
        </a:graphic>
      </p:graphicFrame>
      <p:pic>
        <p:nvPicPr>
          <p:cNvPr id="11265" name="그림 1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904" y="2841676"/>
            <a:ext cx="5581650" cy="4857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51444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1"/>
          <p:cNvSpPr/>
          <p:nvPr/>
        </p:nvSpPr>
        <p:spPr>
          <a:xfrm>
            <a:off x="0" y="0"/>
            <a:ext cx="12700" cy="12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377560" y="674858"/>
            <a:ext cx="212627" cy="4434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803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-</a:t>
            </a:r>
          </a:p>
          <a:p>
            <a:pPr marL="0" marR="0">
              <a:lnSpc>
                <a:spcPts val="803"/>
              </a:lnSpc>
              <a:spcBef>
                <a:spcPts val="396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-</a:t>
            </a:r>
          </a:p>
          <a:p>
            <a:pPr marL="0" marR="0">
              <a:lnSpc>
                <a:spcPts val="803"/>
              </a:lnSpc>
              <a:spcBef>
                <a:spcPts val="384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-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522340" y="674858"/>
            <a:ext cx="1608178" cy="4434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803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위</a:t>
            </a:r>
            <a:r>
              <a:rPr sz="800" spc="18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17" dirty="0">
                <a:solidFill>
                  <a:srgbClr val="FFFFFF"/>
                </a:solidFill>
                <a:latin typeface="Dotum"/>
                <a:cs typeface="Dotum"/>
              </a:rPr>
              <a:t>모든</a:t>
            </a:r>
            <a:r>
              <a:rPr sz="800" spc="192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API</a:t>
            </a:r>
            <a:r>
              <a:rPr sz="800" spc="134" dirty="0">
                <a:solidFill>
                  <a:srgbClr val="FFFFFF"/>
                </a:solidFill>
                <a:latin typeface="Dotum"/>
                <a:cs typeface="Dotum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Dotum"/>
                <a:cs typeface="Dotum"/>
              </a:rPr>
              <a:t>출력화면</a:t>
            </a:r>
            <a:r>
              <a:rPr sz="800" spc="191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Dotum"/>
                <a:cs typeface="Dotum"/>
              </a:rPr>
              <a:t>첨부하기</a:t>
            </a:r>
          </a:p>
          <a:p>
            <a:pPr marL="0" marR="0">
              <a:lnSpc>
                <a:spcPts val="803"/>
              </a:lnSpc>
              <a:spcBef>
                <a:spcPts val="396"/>
              </a:spcBef>
              <a:spcAft>
                <a:spcPts val="0"/>
              </a:spcAft>
            </a:pPr>
            <a:r>
              <a:rPr sz="800" spc="-11" dirty="0">
                <a:solidFill>
                  <a:srgbClr val="FFFFFF"/>
                </a:solidFill>
                <a:latin typeface="Dotum"/>
                <a:cs typeface="Dotum"/>
              </a:rPr>
              <a:t>주요기능</a:t>
            </a:r>
            <a:r>
              <a:rPr sz="800" spc="19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14" dirty="0">
                <a:solidFill>
                  <a:srgbClr val="FFFFFF"/>
                </a:solidFill>
                <a:latin typeface="Dotum"/>
                <a:cs typeface="Dotum"/>
              </a:rPr>
              <a:t>간략히</a:t>
            </a:r>
            <a:r>
              <a:rPr sz="800" spc="18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Dotum"/>
                <a:cs typeface="Dotum"/>
              </a:rPr>
              <a:t>작성하기</a:t>
            </a:r>
          </a:p>
          <a:p>
            <a:pPr marL="0" marR="0">
              <a:lnSpc>
                <a:spcPts val="803"/>
              </a:lnSpc>
              <a:spcBef>
                <a:spcPts val="384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아래</a:t>
            </a:r>
            <a:r>
              <a:rPr sz="800" spc="18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Dotum"/>
                <a:cs typeface="Dotum"/>
              </a:rPr>
              <a:t>내용</a:t>
            </a:r>
            <a:r>
              <a:rPr sz="800" spc="20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Dotum"/>
                <a:cs typeface="Dotum"/>
              </a:rPr>
              <a:t>참고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149400" y="1091397"/>
            <a:ext cx="1042395" cy="183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4.4.2)</a:t>
            </a:r>
            <a:r>
              <a:rPr sz="1000" spc="199" dirty="0">
                <a:solidFill>
                  <a:srgbClr val="000000"/>
                </a:solidFill>
                <a:latin typeface="LUOGFN+NanumGothic"/>
                <a:cs typeface="LUOGFN+NanumGothic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주요기능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8617719"/>
              </p:ext>
            </p:extLst>
          </p:nvPr>
        </p:nvGraphicFramePr>
        <p:xfrm>
          <a:off x="969920" y="1740021"/>
          <a:ext cx="5689634" cy="7061060"/>
        </p:xfrm>
        <a:graphic>
          <a:graphicData uri="http://schemas.openxmlformats.org/drawingml/2006/table">
            <a:tbl>
              <a:tblPr firstRow="1" firstCol="1" bandRow="1"/>
              <a:tblGrid>
                <a:gridCol w="1186392">
                  <a:extLst>
                    <a:ext uri="{9D8B030D-6E8A-4147-A177-3AD203B41FA5}">
                      <a16:colId xmlns:a16="http://schemas.microsoft.com/office/drawing/2014/main" val="2427042535"/>
                    </a:ext>
                  </a:extLst>
                </a:gridCol>
                <a:gridCol w="4503242">
                  <a:extLst>
                    <a:ext uri="{9D8B030D-6E8A-4147-A177-3AD203B41FA5}">
                      <a16:colId xmlns:a16="http://schemas.microsoft.com/office/drawing/2014/main" val="2163470615"/>
                    </a:ext>
                  </a:extLst>
                </a:gridCol>
              </a:tblGrid>
              <a:tr h="16205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구분</a:t>
                      </a:r>
                    </a:p>
                  </a:txBody>
                  <a:tcPr marL="68154" marR="68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관리자 상품관리</a:t>
                      </a: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ko-KR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등록</a:t>
                      </a:r>
                    </a:p>
                  </a:txBody>
                  <a:tcPr marL="68154" marR="68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83552349"/>
                  </a:ext>
                </a:extLst>
              </a:tr>
              <a:tr h="16205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API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http://43.201.35.110:8080/Kmarket1/admin/product/register.do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73268794"/>
                  </a:ext>
                </a:extLst>
              </a:tr>
              <a:tr h="16205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주요기능</a:t>
                      </a:r>
                    </a:p>
                  </a:txBody>
                  <a:tcPr marL="68154" marR="68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환경설정</a:t>
                      </a: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ko-KR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상점 관리</a:t>
                      </a: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ko-KR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회원관리</a:t>
                      </a: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ko-KR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상품관리</a:t>
                      </a: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ko-KR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주문 관리</a:t>
                      </a: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ko-KR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고객센터</a:t>
                      </a:r>
                    </a:p>
                  </a:txBody>
                  <a:tcPr marL="68154" marR="68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79205377"/>
                  </a:ext>
                </a:extLst>
              </a:tr>
              <a:tr h="6571856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4630845"/>
                  </a:ext>
                </a:extLst>
              </a:tr>
            </a:tbl>
          </a:graphicData>
        </a:graphic>
      </p:graphicFrame>
      <p:pic>
        <p:nvPicPr>
          <p:cNvPr id="10241" name="그림 2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674" y="2732138"/>
            <a:ext cx="5572125" cy="5076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50917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1"/>
          <p:cNvSpPr/>
          <p:nvPr/>
        </p:nvSpPr>
        <p:spPr>
          <a:xfrm>
            <a:off x="0" y="0"/>
            <a:ext cx="12700" cy="12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377560" y="674858"/>
            <a:ext cx="212627" cy="4434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803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-</a:t>
            </a:r>
          </a:p>
          <a:p>
            <a:pPr marL="0" marR="0">
              <a:lnSpc>
                <a:spcPts val="803"/>
              </a:lnSpc>
              <a:spcBef>
                <a:spcPts val="396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-</a:t>
            </a:r>
          </a:p>
          <a:p>
            <a:pPr marL="0" marR="0">
              <a:lnSpc>
                <a:spcPts val="803"/>
              </a:lnSpc>
              <a:spcBef>
                <a:spcPts val="384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-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522340" y="674858"/>
            <a:ext cx="1608178" cy="4434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803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위</a:t>
            </a:r>
            <a:r>
              <a:rPr sz="800" spc="18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17" dirty="0">
                <a:solidFill>
                  <a:srgbClr val="FFFFFF"/>
                </a:solidFill>
                <a:latin typeface="Dotum"/>
                <a:cs typeface="Dotum"/>
              </a:rPr>
              <a:t>모든</a:t>
            </a:r>
            <a:r>
              <a:rPr sz="800" spc="192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API</a:t>
            </a:r>
            <a:r>
              <a:rPr sz="800" spc="134" dirty="0">
                <a:solidFill>
                  <a:srgbClr val="FFFFFF"/>
                </a:solidFill>
                <a:latin typeface="Dotum"/>
                <a:cs typeface="Dotum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Dotum"/>
                <a:cs typeface="Dotum"/>
              </a:rPr>
              <a:t>출력화면</a:t>
            </a:r>
            <a:r>
              <a:rPr sz="800" spc="191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Dotum"/>
                <a:cs typeface="Dotum"/>
              </a:rPr>
              <a:t>첨부하기</a:t>
            </a:r>
          </a:p>
          <a:p>
            <a:pPr marL="0" marR="0">
              <a:lnSpc>
                <a:spcPts val="803"/>
              </a:lnSpc>
              <a:spcBef>
                <a:spcPts val="396"/>
              </a:spcBef>
              <a:spcAft>
                <a:spcPts val="0"/>
              </a:spcAft>
            </a:pPr>
            <a:r>
              <a:rPr sz="800" spc="-11" dirty="0">
                <a:solidFill>
                  <a:srgbClr val="FFFFFF"/>
                </a:solidFill>
                <a:latin typeface="Dotum"/>
                <a:cs typeface="Dotum"/>
              </a:rPr>
              <a:t>주요기능</a:t>
            </a:r>
            <a:r>
              <a:rPr sz="800" spc="19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14" dirty="0">
                <a:solidFill>
                  <a:srgbClr val="FFFFFF"/>
                </a:solidFill>
                <a:latin typeface="Dotum"/>
                <a:cs typeface="Dotum"/>
              </a:rPr>
              <a:t>간략히</a:t>
            </a:r>
            <a:r>
              <a:rPr sz="800" spc="18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Dotum"/>
                <a:cs typeface="Dotum"/>
              </a:rPr>
              <a:t>작성하기</a:t>
            </a:r>
          </a:p>
          <a:p>
            <a:pPr marL="0" marR="0">
              <a:lnSpc>
                <a:spcPts val="803"/>
              </a:lnSpc>
              <a:spcBef>
                <a:spcPts val="384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아래</a:t>
            </a:r>
            <a:r>
              <a:rPr sz="800" spc="18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Dotum"/>
                <a:cs typeface="Dotum"/>
              </a:rPr>
              <a:t>내용</a:t>
            </a:r>
            <a:r>
              <a:rPr sz="800" spc="20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Dotum"/>
                <a:cs typeface="Dotum"/>
              </a:rPr>
              <a:t>참고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149400" y="1091397"/>
            <a:ext cx="1042395" cy="183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4.4.2)</a:t>
            </a:r>
            <a:r>
              <a:rPr sz="1000" spc="199" dirty="0">
                <a:solidFill>
                  <a:srgbClr val="000000"/>
                </a:solidFill>
                <a:latin typeface="LUOGFN+NanumGothic"/>
                <a:cs typeface="LUOGFN+NanumGothic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주요기능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1997127"/>
              </p:ext>
            </p:extLst>
          </p:nvPr>
        </p:nvGraphicFramePr>
        <p:xfrm>
          <a:off x="969920" y="1740021"/>
          <a:ext cx="5689635" cy="7061060"/>
        </p:xfrm>
        <a:graphic>
          <a:graphicData uri="http://schemas.openxmlformats.org/drawingml/2006/table">
            <a:tbl>
              <a:tblPr firstRow="1" firstCol="1" bandRow="1"/>
              <a:tblGrid>
                <a:gridCol w="981298">
                  <a:extLst>
                    <a:ext uri="{9D8B030D-6E8A-4147-A177-3AD203B41FA5}">
                      <a16:colId xmlns:a16="http://schemas.microsoft.com/office/drawing/2014/main" val="2498415172"/>
                    </a:ext>
                  </a:extLst>
                </a:gridCol>
                <a:gridCol w="4708337">
                  <a:extLst>
                    <a:ext uri="{9D8B030D-6E8A-4147-A177-3AD203B41FA5}">
                      <a16:colId xmlns:a16="http://schemas.microsoft.com/office/drawing/2014/main" val="2424154900"/>
                    </a:ext>
                  </a:extLst>
                </a:gridCol>
              </a:tblGrid>
              <a:tr h="16205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구분</a:t>
                      </a:r>
                    </a:p>
                  </a:txBody>
                  <a:tcPr marL="68154" marR="68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고객센터 메인</a:t>
                      </a:r>
                    </a:p>
                  </a:txBody>
                  <a:tcPr marL="68154" marR="68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15597620"/>
                  </a:ext>
                </a:extLst>
              </a:tr>
              <a:tr h="16205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API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http://43.201.35.110:8080/Kmarket1/cs/index.do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08700914"/>
                  </a:ext>
                </a:extLst>
              </a:tr>
              <a:tr h="16205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주요기능</a:t>
                      </a:r>
                    </a:p>
                  </a:txBody>
                  <a:tcPr marL="68154" marR="68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공지사항</a:t>
                      </a: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/ </a:t>
                      </a:r>
                      <a:r>
                        <a:rPr lang="ko-KR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자주 묻는 질문</a:t>
                      </a: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ko-KR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문의하기</a:t>
                      </a: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/ 1:1</a:t>
                      </a:r>
                      <a:r>
                        <a:rPr lang="ko-KR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상담</a:t>
                      </a: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ko-KR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판매 상담 이용안내</a:t>
                      </a:r>
                    </a:p>
                  </a:txBody>
                  <a:tcPr marL="68154" marR="68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5976541"/>
                  </a:ext>
                </a:extLst>
              </a:tr>
              <a:tr h="6571856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8168741"/>
                  </a:ext>
                </a:extLst>
              </a:tr>
            </a:tbl>
          </a:graphicData>
        </a:graphic>
      </p:graphicFrame>
      <p:pic>
        <p:nvPicPr>
          <p:cNvPr id="9217" name="그림 2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437" y="2636888"/>
            <a:ext cx="5562600" cy="5267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38234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1"/>
          <p:cNvSpPr/>
          <p:nvPr/>
        </p:nvSpPr>
        <p:spPr>
          <a:xfrm>
            <a:off x="0" y="0"/>
            <a:ext cx="12700" cy="12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377560" y="674858"/>
            <a:ext cx="212627" cy="4434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803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-</a:t>
            </a:r>
          </a:p>
          <a:p>
            <a:pPr marL="0" marR="0">
              <a:lnSpc>
                <a:spcPts val="803"/>
              </a:lnSpc>
              <a:spcBef>
                <a:spcPts val="396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-</a:t>
            </a:r>
          </a:p>
          <a:p>
            <a:pPr marL="0" marR="0">
              <a:lnSpc>
                <a:spcPts val="803"/>
              </a:lnSpc>
              <a:spcBef>
                <a:spcPts val="384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-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522340" y="674858"/>
            <a:ext cx="1608178" cy="4434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803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위</a:t>
            </a:r>
            <a:r>
              <a:rPr sz="800" spc="18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17" dirty="0">
                <a:solidFill>
                  <a:srgbClr val="FFFFFF"/>
                </a:solidFill>
                <a:latin typeface="Dotum"/>
                <a:cs typeface="Dotum"/>
              </a:rPr>
              <a:t>모든</a:t>
            </a:r>
            <a:r>
              <a:rPr sz="800" spc="192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API</a:t>
            </a:r>
            <a:r>
              <a:rPr sz="800" spc="134" dirty="0">
                <a:solidFill>
                  <a:srgbClr val="FFFFFF"/>
                </a:solidFill>
                <a:latin typeface="Dotum"/>
                <a:cs typeface="Dotum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Dotum"/>
                <a:cs typeface="Dotum"/>
              </a:rPr>
              <a:t>출력화면</a:t>
            </a:r>
            <a:r>
              <a:rPr sz="800" spc="191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Dotum"/>
                <a:cs typeface="Dotum"/>
              </a:rPr>
              <a:t>첨부하기</a:t>
            </a:r>
          </a:p>
          <a:p>
            <a:pPr marL="0" marR="0">
              <a:lnSpc>
                <a:spcPts val="803"/>
              </a:lnSpc>
              <a:spcBef>
                <a:spcPts val="396"/>
              </a:spcBef>
              <a:spcAft>
                <a:spcPts val="0"/>
              </a:spcAft>
            </a:pPr>
            <a:r>
              <a:rPr sz="800" spc="-11" dirty="0">
                <a:solidFill>
                  <a:srgbClr val="FFFFFF"/>
                </a:solidFill>
                <a:latin typeface="Dotum"/>
                <a:cs typeface="Dotum"/>
              </a:rPr>
              <a:t>주요기능</a:t>
            </a:r>
            <a:r>
              <a:rPr sz="800" spc="19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14" dirty="0">
                <a:solidFill>
                  <a:srgbClr val="FFFFFF"/>
                </a:solidFill>
                <a:latin typeface="Dotum"/>
                <a:cs typeface="Dotum"/>
              </a:rPr>
              <a:t>간략히</a:t>
            </a:r>
            <a:r>
              <a:rPr sz="800" spc="18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Dotum"/>
                <a:cs typeface="Dotum"/>
              </a:rPr>
              <a:t>작성하기</a:t>
            </a:r>
          </a:p>
          <a:p>
            <a:pPr marL="0" marR="0">
              <a:lnSpc>
                <a:spcPts val="803"/>
              </a:lnSpc>
              <a:spcBef>
                <a:spcPts val="384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아래</a:t>
            </a:r>
            <a:r>
              <a:rPr sz="800" spc="18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Dotum"/>
                <a:cs typeface="Dotum"/>
              </a:rPr>
              <a:t>내용</a:t>
            </a:r>
            <a:r>
              <a:rPr sz="800" spc="20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Dotum"/>
                <a:cs typeface="Dotum"/>
              </a:rPr>
              <a:t>참고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149400" y="1091397"/>
            <a:ext cx="1042395" cy="183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4.4.2)</a:t>
            </a:r>
            <a:r>
              <a:rPr sz="1000" spc="199" dirty="0">
                <a:solidFill>
                  <a:srgbClr val="000000"/>
                </a:solidFill>
                <a:latin typeface="LUOGFN+NanumGothic"/>
                <a:cs typeface="LUOGFN+NanumGothic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주요기능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1173431"/>
              </p:ext>
            </p:extLst>
          </p:nvPr>
        </p:nvGraphicFramePr>
        <p:xfrm>
          <a:off x="969920" y="1668013"/>
          <a:ext cx="5689635" cy="7061060"/>
        </p:xfrm>
        <a:graphic>
          <a:graphicData uri="http://schemas.openxmlformats.org/drawingml/2006/table">
            <a:tbl>
              <a:tblPr firstRow="1" firstCol="1" bandRow="1"/>
              <a:tblGrid>
                <a:gridCol w="981298">
                  <a:extLst>
                    <a:ext uri="{9D8B030D-6E8A-4147-A177-3AD203B41FA5}">
                      <a16:colId xmlns:a16="http://schemas.microsoft.com/office/drawing/2014/main" val="3071786163"/>
                    </a:ext>
                  </a:extLst>
                </a:gridCol>
                <a:gridCol w="4708337">
                  <a:extLst>
                    <a:ext uri="{9D8B030D-6E8A-4147-A177-3AD203B41FA5}">
                      <a16:colId xmlns:a16="http://schemas.microsoft.com/office/drawing/2014/main" val="3977607306"/>
                    </a:ext>
                  </a:extLst>
                </a:gridCol>
              </a:tblGrid>
              <a:tr h="16205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구분</a:t>
                      </a:r>
                    </a:p>
                  </a:txBody>
                  <a:tcPr marL="68154" marR="68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고객센터 공지사항 목록</a:t>
                      </a:r>
                    </a:p>
                  </a:txBody>
                  <a:tcPr marL="68154" marR="68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6482729"/>
                  </a:ext>
                </a:extLst>
              </a:tr>
              <a:tr h="16205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API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http://43.201.35.110:8080/Kmarket1/cs/notice/list.do?group=notice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2089700"/>
                  </a:ext>
                </a:extLst>
              </a:tr>
              <a:tr h="16205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주요기능</a:t>
                      </a:r>
                    </a:p>
                  </a:txBody>
                  <a:tcPr marL="68154" marR="68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고객서비스</a:t>
                      </a: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ko-KR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안전거래</a:t>
                      </a: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ko-KR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위해 상품</a:t>
                      </a: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ko-KR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이벤트 당첨</a:t>
                      </a:r>
                    </a:p>
                  </a:txBody>
                  <a:tcPr marL="68154" marR="68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1164208"/>
                  </a:ext>
                </a:extLst>
              </a:tr>
              <a:tr h="6571856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0709322"/>
                  </a:ext>
                </a:extLst>
              </a:tr>
            </a:tbl>
          </a:graphicData>
        </a:graphic>
      </p:graphicFrame>
      <p:pic>
        <p:nvPicPr>
          <p:cNvPr id="8193" name="그림 1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437" y="2907780"/>
            <a:ext cx="5562600" cy="458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757120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1"/>
          <p:cNvSpPr/>
          <p:nvPr/>
        </p:nvSpPr>
        <p:spPr>
          <a:xfrm>
            <a:off x="0" y="0"/>
            <a:ext cx="12700" cy="12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377560" y="674858"/>
            <a:ext cx="212627" cy="4434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803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-</a:t>
            </a:r>
          </a:p>
          <a:p>
            <a:pPr marL="0" marR="0">
              <a:lnSpc>
                <a:spcPts val="803"/>
              </a:lnSpc>
              <a:spcBef>
                <a:spcPts val="396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-</a:t>
            </a:r>
          </a:p>
          <a:p>
            <a:pPr marL="0" marR="0">
              <a:lnSpc>
                <a:spcPts val="803"/>
              </a:lnSpc>
              <a:spcBef>
                <a:spcPts val="384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-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522340" y="674858"/>
            <a:ext cx="1608178" cy="4434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803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위</a:t>
            </a:r>
            <a:r>
              <a:rPr sz="800" spc="18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17" dirty="0">
                <a:solidFill>
                  <a:srgbClr val="FFFFFF"/>
                </a:solidFill>
                <a:latin typeface="Dotum"/>
                <a:cs typeface="Dotum"/>
              </a:rPr>
              <a:t>모든</a:t>
            </a:r>
            <a:r>
              <a:rPr sz="800" spc="192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API</a:t>
            </a:r>
            <a:r>
              <a:rPr sz="800" spc="134" dirty="0">
                <a:solidFill>
                  <a:srgbClr val="FFFFFF"/>
                </a:solidFill>
                <a:latin typeface="Dotum"/>
                <a:cs typeface="Dotum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Dotum"/>
                <a:cs typeface="Dotum"/>
              </a:rPr>
              <a:t>출력화면</a:t>
            </a:r>
            <a:r>
              <a:rPr sz="800" spc="191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Dotum"/>
                <a:cs typeface="Dotum"/>
              </a:rPr>
              <a:t>첨부하기</a:t>
            </a:r>
          </a:p>
          <a:p>
            <a:pPr marL="0" marR="0">
              <a:lnSpc>
                <a:spcPts val="803"/>
              </a:lnSpc>
              <a:spcBef>
                <a:spcPts val="396"/>
              </a:spcBef>
              <a:spcAft>
                <a:spcPts val="0"/>
              </a:spcAft>
            </a:pPr>
            <a:r>
              <a:rPr sz="800" spc="-11" dirty="0">
                <a:solidFill>
                  <a:srgbClr val="FFFFFF"/>
                </a:solidFill>
                <a:latin typeface="Dotum"/>
                <a:cs typeface="Dotum"/>
              </a:rPr>
              <a:t>주요기능</a:t>
            </a:r>
            <a:r>
              <a:rPr sz="800" spc="19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14" dirty="0">
                <a:solidFill>
                  <a:srgbClr val="FFFFFF"/>
                </a:solidFill>
                <a:latin typeface="Dotum"/>
                <a:cs typeface="Dotum"/>
              </a:rPr>
              <a:t>간략히</a:t>
            </a:r>
            <a:r>
              <a:rPr sz="800" spc="18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Dotum"/>
                <a:cs typeface="Dotum"/>
              </a:rPr>
              <a:t>작성하기</a:t>
            </a:r>
          </a:p>
          <a:p>
            <a:pPr marL="0" marR="0">
              <a:lnSpc>
                <a:spcPts val="803"/>
              </a:lnSpc>
              <a:spcBef>
                <a:spcPts val="384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아래</a:t>
            </a:r>
            <a:r>
              <a:rPr sz="800" spc="18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Dotum"/>
                <a:cs typeface="Dotum"/>
              </a:rPr>
              <a:t>내용</a:t>
            </a:r>
            <a:r>
              <a:rPr sz="800" spc="20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Dotum"/>
                <a:cs typeface="Dotum"/>
              </a:rPr>
              <a:t>참고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149400" y="1091397"/>
            <a:ext cx="1042395" cy="183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4.4.2)</a:t>
            </a:r>
            <a:r>
              <a:rPr sz="1000" spc="199" dirty="0">
                <a:solidFill>
                  <a:srgbClr val="000000"/>
                </a:solidFill>
                <a:latin typeface="LUOGFN+NanumGothic"/>
                <a:cs typeface="LUOGFN+NanumGothic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주요기능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393079"/>
              </p:ext>
            </p:extLst>
          </p:nvPr>
        </p:nvGraphicFramePr>
        <p:xfrm>
          <a:off x="465882" y="1595354"/>
          <a:ext cx="6797674" cy="6973460"/>
        </p:xfrm>
        <a:graphic>
          <a:graphicData uri="http://schemas.openxmlformats.org/drawingml/2006/table">
            <a:tbl>
              <a:tblPr firstRow="1" firstCol="1" bandRow="1"/>
              <a:tblGrid>
                <a:gridCol w="775125">
                  <a:extLst>
                    <a:ext uri="{9D8B030D-6E8A-4147-A177-3AD203B41FA5}">
                      <a16:colId xmlns:a16="http://schemas.microsoft.com/office/drawing/2014/main" val="3629876736"/>
                    </a:ext>
                  </a:extLst>
                </a:gridCol>
                <a:gridCol w="6022549">
                  <a:extLst>
                    <a:ext uri="{9D8B030D-6E8A-4147-A177-3AD203B41FA5}">
                      <a16:colId xmlns:a16="http://schemas.microsoft.com/office/drawing/2014/main" val="352233664"/>
                    </a:ext>
                  </a:extLst>
                </a:gridCol>
              </a:tblGrid>
              <a:tr h="155875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구분</a:t>
                      </a:r>
                    </a:p>
                  </a:txBody>
                  <a:tcPr marL="65555" marR="6555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고객센터 공지사항 보기</a:t>
                      </a:r>
                    </a:p>
                  </a:txBody>
                  <a:tcPr marL="65555" marR="6555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39141375"/>
                  </a:ext>
                </a:extLst>
              </a:tr>
              <a:tr h="311750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API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5555" marR="6555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http://43.201.35.110:8080/Kmarket1/cs/notice/view.do?group=notice&amp;cate=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%EA%B3%A0%EA%B0%9D%EC%84%9C%EB%B9%84%EC%8A%A4&amp;pg=1&amp;no=13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5555" marR="6555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4810082"/>
                  </a:ext>
                </a:extLst>
              </a:tr>
              <a:tr h="155875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주요기능</a:t>
                      </a:r>
                    </a:p>
                  </a:txBody>
                  <a:tcPr marL="65555" marR="6555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공지사항 안내</a:t>
                      </a:r>
                    </a:p>
                  </a:txBody>
                  <a:tcPr marL="65555" marR="6555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50628258"/>
                  </a:ext>
                </a:extLst>
              </a:tr>
              <a:tr h="6321188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5555" marR="6555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7288081"/>
                  </a:ext>
                </a:extLst>
              </a:tr>
            </a:tbl>
          </a:graphicData>
        </a:graphic>
      </p:graphicFrame>
      <p:pic>
        <p:nvPicPr>
          <p:cNvPr id="7169" name="그림 2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756" y="2475289"/>
            <a:ext cx="6781800" cy="5838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11839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bject 15"/>
          <p:cNvSpPr txBox="1"/>
          <p:nvPr/>
        </p:nvSpPr>
        <p:spPr>
          <a:xfrm>
            <a:off x="914704" y="1094994"/>
            <a:ext cx="864057" cy="213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380"/>
              </a:lnSpc>
              <a:spcBef>
                <a:spcPts val="0"/>
              </a:spcBef>
              <a:spcAft>
                <a:spcPts val="0"/>
              </a:spcAft>
            </a:pPr>
            <a:r>
              <a:rPr sz="1200" b="1" dirty="0">
                <a:solidFill>
                  <a:srgbClr val="000000"/>
                </a:solidFill>
                <a:latin typeface="MTTESP+NanumGothicBold"/>
                <a:cs typeface="MTTESP+NanumGothicBold"/>
              </a:rPr>
              <a:t>2.</a:t>
            </a:r>
            <a:r>
              <a:rPr sz="1200" b="1" spc="220" dirty="0">
                <a:solidFill>
                  <a:srgbClr val="000000"/>
                </a:solidFill>
                <a:latin typeface="MTTESP+NanumGothicBold"/>
                <a:cs typeface="MTTESP+NanumGothicBold"/>
              </a:rPr>
              <a:t> </a:t>
            </a:r>
            <a:r>
              <a:rPr sz="1200" b="1" dirty="0">
                <a:solidFill>
                  <a:srgbClr val="000000"/>
                </a:solidFill>
                <a:latin typeface="EFWDSD+NanumGothicBold"/>
                <a:cs typeface="EFWDSD+NanumGothicBold"/>
              </a:rPr>
              <a:t>팀</a:t>
            </a:r>
            <a:r>
              <a:rPr sz="1200" b="1" spc="26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200" b="1" dirty="0">
                <a:solidFill>
                  <a:srgbClr val="000000"/>
                </a:solidFill>
                <a:latin typeface="EFWDSD+NanumGothicBold"/>
                <a:cs typeface="EFWDSD+NanumGothicBold"/>
              </a:rPr>
              <a:t>구성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1041196" y="1348953"/>
            <a:ext cx="870183" cy="183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1)</a:t>
            </a:r>
            <a:r>
              <a:rPr sz="1000" spc="190" dirty="0">
                <a:solidFill>
                  <a:srgbClr val="000000"/>
                </a:solidFill>
                <a:latin typeface="LUOGFN+NanumGothic"/>
                <a:cs typeface="LUOGFN+NanumGothic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팀</a:t>
            </a:r>
            <a:r>
              <a:rPr sz="1000" spc="2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조직도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1166164" y="1627201"/>
            <a:ext cx="4025498" cy="183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·</a:t>
            </a:r>
            <a:r>
              <a:rPr sz="1000" spc="31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전통적인</a:t>
            </a:r>
            <a:r>
              <a:rPr sz="1000" spc="22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개발과</a:t>
            </a:r>
            <a:r>
              <a:rPr sz="1000" spc="213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운영을</a:t>
            </a:r>
            <a:r>
              <a:rPr sz="1000" spc="216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위한</a:t>
            </a:r>
            <a:r>
              <a:rPr sz="1000" spc="20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DevOps</a:t>
            </a:r>
            <a:r>
              <a:rPr sz="1000" spc="-40" dirty="0">
                <a:solidFill>
                  <a:srgbClr val="000000"/>
                </a:solidFill>
                <a:latin typeface="LUOGFN+NanumGothic"/>
                <a:cs typeface="LUOGFN+NanumGothic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를</a:t>
            </a:r>
            <a:r>
              <a:rPr sz="1000" spc="2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위해</a:t>
            </a:r>
            <a:r>
              <a:rPr sz="1000" spc="22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중앙</a:t>
            </a:r>
            <a:r>
              <a:rPr sz="1000" spc="2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집중식</a:t>
            </a:r>
            <a:r>
              <a:rPr sz="1000" spc="213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팀</a:t>
            </a:r>
            <a:r>
              <a:rPr sz="1000" spc="2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구성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1166164" y="1916133"/>
            <a:ext cx="5333471" cy="3725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·</a:t>
            </a:r>
            <a:r>
              <a:rPr sz="1000" spc="31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소규모</a:t>
            </a:r>
            <a:r>
              <a:rPr sz="1000" spc="22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프로젝트</a:t>
            </a:r>
            <a:r>
              <a:rPr sz="1000" spc="216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개발에</a:t>
            </a:r>
            <a:r>
              <a:rPr sz="1000" spc="216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적합한</a:t>
            </a:r>
            <a:r>
              <a:rPr sz="1000" spc="213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의사결정이</a:t>
            </a:r>
            <a:r>
              <a:rPr sz="1000" spc="2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빠른</a:t>
            </a:r>
            <a:r>
              <a:rPr sz="1000" spc="22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조직</a:t>
            </a:r>
            <a:r>
              <a:rPr sz="1000" spc="23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구조로</a:t>
            </a:r>
            <a:r>
              <a:rPr sz="1000" spc="22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신입</a:t>
            </a:r>
            <a:r>
              <a:rPr sz="1000" spc="218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개발자가</a:t>
            </a:r>
            <a:r>
              <a:rPr sz="1000" spc="2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빠르게</a:t>
            </a:r>
            <a:r>
              <a:rPr sz="1000" spc="216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실무를</a:t>
            </a:r>
          </a:p>
          <a:p>
            <a:pPr marL="108153" marR="0">
              <a:lnSpc>
                <a:spcPts val="1145"/>
              </a:lnSpc>
              <a:spcBef>
                <a:spcPts val="392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경험하기에</a:t>
            </a:r>
            <a:r>
              <a:rPr sz="1000" spc="216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적합</a:t>
            </a:r>
          </a:p>
        </p:txBody>
      </p:sp>
      <p:grpSp>
        <p:nvGrpSpPr>
          <p:cNvPr id="39" name="그룹 38"/>
          <p:cNvGrpSpPr/>
          <p:nvPr/>
        </p:nvGrpSpPr>
        <p:grpSpPr>
          <a:xfrm>
            <a:off x="1685544" y="3056837"/>
            <a:ext cx="3962400" cy="1543812"/>
            <a:chOff x="1685544" y="2376423"/>
            <a:chExt cx="3962400" cy="1543812"/>
          </a:xfrm>
        </p:grpSpPr>
        <p:sp>
          <p:nvSpPr>
            <p:cNvPr id="2" name="object 2"/>
            <p:cNvSpPr/>
            <p:nvPr/>
          </p:nvSpPr>
          <p:spPr>
            <a:xfrm>
              <a:off x="4172711" y="3633723"/>
              <a:ext cx="467867" cy="762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>
              <a:spAutoFit/>
            </a:bodyPr>
            <a:lstStyle/>
            <a:p>
              <a:endParaRPr/>
            </a:p>
          </p:txBody>
        </p:sp>
        <p:sp>
          <p:nvSpPr>
            <p:cNvPr id="3" name="object 3"/>
            <p:cNvSpPr/>
            <p:nvPr/>
          </p:nvSpPr>
          <p:spPr>
            <a:xfrm>
              <a:off x="2676144" y="3624580"/>
              <a:ext cx="467867" cy="762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>
              <a:spAutoFit/>
            </a:bodyPr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628644" y="2871723"/>
              <a:ext cx="76200" cy="46672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>
              <a:spAutoFit/>
            </a:bodyPr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791711" y="2871723"/>
              <a:ext cx="669925" cy="46990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>
              <a:spAutoFit/>
            </a:bodyPr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904744" y="2871723"/>
              <a:ext cx="627760" cy="455421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>
              <a:spAutoFit/>
            </a:bodyPr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191255" y="2376423"/>
              <a:ext cx="952500" cy="467868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>
              <a:spAutoFit/>
            </a:bodyPr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695444" y="3434080"/>
              <a:ext cx="952500" cy="466343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>
              <a:spAutoFit/>
            </a:bodyPr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191255" y="3434080"/>
              <a:ext cx="952500" cy="466343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>
              <a:spAutoFit/>
            </a:bodyPr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685544" y="3453891"/>
              <a:ext cx="952500" cy="466344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>
              <a:spAutoFit/>
            </a:bodyPr>
            <a:lstStyle/>
            <a:p>
              <a:endParaRPr/>
            </a:p>
          </p:txBody>
        </p:sp>
        <p:sp>
          <p:nvSpPr>
            <p:cNvPr id="19" name="object 19"/>
            <p:cNvSpPr txBox="1"/>
            <p:nvPr/>
          </p:nvSpPr>
          <p:spPr>
            <a:xfrm>
              <a:off x="3550030" y="2521458"/>
              <a:ext cx="388467" cy="213360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0" marR="0">
                <a:lnSpc>
                  <a:spcPts val="13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200" b="1" dirty="0">
                  <a:solidFill>
                    <a:srgbClr val="FFFFFF"/>
                  </a:solidFill>
                  <a:latin typeface="MTTESP+NanumGothicBold"/>
                  <a:cs typeface="MTTESP+NanumGothicBold"/>
                </a:rPr>
                <a:t>PM</a:t>
              </a:r>
            </a:p>
          </p:txBody>
        </p:sp>
        <p:sp>
          <p:nvSpPr>
            <p:cNvPr id="20" name="object 20"/>
            <p:cNvSpPr txBox="1"/>
            <p:nvPr/>
          </p:nvSpPr>
          <p:spPr>
            <a:xfrm>
              <a:off x="3489071" y="3592662"/>
              <a:ext cx="509107" cy="18356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0" marR="0">
                <a:lnSpc>
                  <a:spcPts val="1145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000" b="1" dirty="0">
                  <a:solidFill>
                    <a:srgbClr val="FFFFFF"/>
                  </a:solidFill>
                  <a:latin typeface="EFWDSD+NanumGothicBold"/>
                  <a:cs typeface="EFWDSD+NanumGothicBold"/>
                </a:rPr>
                <a:t>개발자</a:t>
              </a:r>
            </a:p>
          </p:txBody>
        </p:sp>
        <p:sp>
          <p:nvSpPr>
            <p:cNvPr id="21" name="object 21"/>
            <p:cNvSpPr txBox="1"/>
            <p:nvPr/>
          </p:nvSpPr>
          <p:spPr>
            <a:xfrm>
              <a:off x="4993513" y="3592662"/>
              <a:ext cx="509107" cy="18356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0" marR="0">
                <a:lnSpc>
                  <a:spcPts val="1145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000" b="1" dirty="0">
                  <a:solidFill>
                    <a:srgbClr val="FFFFFF"/>
                  </a:solidFill>
                  <a:latin typeface="EFWDSD+NanumGothicBold"/>
                  <a:cs typeface="EFWDSD+NanumGothicBold"/>
                </a:rPr>
                <a:t>개발자</a:t>
              </a:r>
            </a:p>
          </p:txBody>
        </p:sp>
        <p:sp>
          <p:nvSpPr>
            <p:cNvPr id="22" name="object 22"/>
            <p:cNvSpPr txBox="1"/>
            <p:nvPr/>
          </p:nvSpPr>
          <p:spPr>
            <a:xfrm>
              <a:off x="1833626" y="3613998"/>
              <a:ext cx="807750" cy="18356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0" marR="0">
                <a:lnSpc>
                  <a:spcPts val="1145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000" b="1" dirty="0">
                  <a:solidFill>
                    <a:srgbClr val="FFFFFF"/>
                  </a:solidFill>
                  <a:latin typeface="EFWDSD+NanumGothicBold"/>
                  <a:cs typeface="EFWDSD+NanumGothicBold"/>
                </a:rPr>
                <a:t>책임</a:t>
              </a:r>
              <a:r>
                <a:rPr sz="1000" b="1" spc="218" dirty="0">
                  <a:solidFill>
                    <a:srgbClr val="FFFFFF"/>
                  </a:solidFill>
                  <a:latin typeface="Times New Roman"/>
                  <a:cs typeface="Times New Roman"/>
                </a:rPr>
                <a:t> </a:t>
              </a:r>
              <a:r>
                <a:rPr sz="1000" b="1" dirty="0">
                  <a:solidFill>
                    <a:srgbClr val="FFFFFF"/>
                  </a:solidFill>
                  <a:latin typeface="EFWDSD+NanumGothicBold"/>
                  <a:cs typeface="EFWDSD+NanumGothicBold"/>
                </a:rPr>
                <a:t>개발자</a:t>
              </a:r>
            </a:p>
          </p:txBody>
        </p:sp>
      </p:grpSp>
      <p:pic>
        <p:nvPicPr>
          <p:cNvPr id="36" name="그림 3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26153" y="5865866"/>
            <a:ext cx="5467350" cy="2743200"/>
          </a:xfrm>
          <a:prstGeom prst="rect">
            <a:avLst/>
          </a:prstGeom>
        </p:spPr>
      </p:pic>
      <p:sp>
        <p:nvSpPr>
          <p:cNvPr id="23" name="object 23"/>
          <p:cNvSpPr txBox="1"/>
          <p:nvPr/>
        </p:nvSpPr>
        <p:spPr>
          <a:xfrm>
            <a:off x="989918" y="5537569"/>
            <a:ext cx="954003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2)</a:t>
            </a:r>
            <a:r>
              <a:rPr sz="1000" spc="190" dirty="0">
                <a:solidFill>
                  <a:srgbClr val="000000"/>
                </a:solidFill>
                <a:latin typeface="LUOGFN+NanumGothic"/>
                <a:cs typeface="LUOGFN+NanumGothic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팀</a:t>
            </a:r>
            <a:r>
              <a:rPr sz="1000" spc="2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 err="1" smtClean="0">
                <a:solidFill>
                  <a:srgbClr val="000000"/>
                </a:solidFill>
                <a:latin typeface="IHPDMS+NanumGothic"/>
                <a:cs typeface="IHPDMS+NanumGothic"/>
              </a:rPr>
              <a:t>구성원</a:t>
            </a:r>
            <a:endParaRPr lang="en-US" sz="1000" dirty="0" smtClean="0">
              <a:solidFill>
                <a:srgbClr val="000000"/>
              </a:solidFill>
              <a:latin typeface="IHPDMS+NanumGothic"/>
              <a:cs typeface="IHPDMS+NanumGothic"/>
            </a:endParaRPr>
          </a:p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endParaRPr sz="1000" dirty="0">
              <a:solidFill>
                <a:srgbClr val="000000"/>
              </a:solidFill>
              <a:latin typeface="IHPDMS+NanumGothic"/>
              <a:cs typeface="IHPDMS+NanumGothic"/>
            </a:endParaRPr>
          </a:p>
          <a:p>
            <a:pPr marL="563829" marR="0">
              <a:lnSpc>
                <a:spcPts val="1145"/>
              </a:lnSpc>
              <a:spcBef>
                <a:spcPts val="920"/>
              </a:spcBef>
              <a:spcAft>
                <a:spcPts val="0"/>
              </a:spcAft>
            </a:pPr>
            <a:r>
              <a:rPr sz="1000" b="1" dirty="0">
                <a:solidFill>
                  <a:srgbClr val="000000"/>
                </a:solidFill>
                <a:latin typeface="EFWDSD+NanumGothicBold"/>
                <a:cs typeface="EFWDSD+NanumGothicBold"/>
              </a:rPr>
              <a:t>이름</a:t>
            </a:r>
          </a:p>
        </p:txBody>
      </p:sp>
      <p:sp>
        <p:nvSpPr>
          <p:cNvPr id="24" name="object 24"/>
          <p:cNvSpPr txBox="1"/>
          <p:nvPr/>
        </p:nvSpPr>
        <p:spPr>
          <a:xfrm>
            <a:off x="2877001" y="5931735"/>
            <a:ext cx="390204" cy="183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sz="1000" b="1" dirty="0">
                <a:solidFill>
                  <a:srgbClr val="000000"/>
                </a:solidFill>
                <a:latin typeface="EFWDSD+NanumGothicBold"/>
                <a:cs typeface="EFWDSD+NanumGothicBold"/>
              </a:rPr>
              <a:t>역할</a:t>
            </a:r>
          </a:p>
        </p:txBody>
      </p:sp>
      <p:sp>
        <p:nvSpPr>
          <p:cNvPr id="25" name="object 25"/>
          <p:cNvSpPr txBox="1"/>
          <p:nvPr/>
        </p:nvSpPr>
        <p:spPr>
          <a:xfrm>
            <a:off x="4946847" y="5931735"/>
            <a:ext cx="628009" cy="183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sz="1000" b="1" dirty="0">
                <a:solidFill>
                  <a:srgbClr val="000000"/>
                </a:solidFill>
                <a:latin typeface="EFWDSD+NanumGothicBold"/>
                <a:cs typeface="EFWDSD+NanumGothicBold"/>
              </a:rPr>
              <a:t>업무내용</a:t>
            </a:r>
          </a:p>
        </p:txBody>
      </p:sp>
      <p:sp>
        <p:nvSpPr>
          <p:cNvPr id="26" name="object 26"/>
          <p:cNvSpPr txBox="1"/>
          <p:nvPr/>
        </p:nvSpPr>
        <p:spPr>
          <a:xfrm>
            <a:off x="3875221" y="6189291"/>
            <a:ext cx="1810796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+mn-ea"/>
                <a:cs typeface="IHPDMS+NanumGothic"/>
              </a:rPr>
              <a:t>·</a:t>
            </a:r>
            <a:r>
              <a:rPr sz="1000" spc="311" dirty="0">
                <a:solidFill>
                  <a:srgbClr val="000000"/>
                </a:solidFill>
                <a:latin typeface="+mn-ea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+mn-ea"/>
                <a:cs typeface="IHPDMS+NanumGothic"/>
              </a:rPr>
              <a:t>프로젝트</a:t>
            </a:r>
            <a:r>
              <a:rPr sz="1000" spc="231" dirty="0">
                <a:solidFill>
                  <a:srgbClr val="000000"/>
                </a:solidFill>
                <a:latin typeface="+mn-ea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+mn-ea"/>
                <a:cs typeface="IHPDMS+NanumGothic"/>
              </a:rPr>
              <a:t>기획</a:t>
            </a:r>
            <a:r>
              <a:rPr sz="1000" spc="229" dirty="0">
                <a:solidFill>
                  <a:srgbClr val="000000"/>
                </a:solidFill>
                <a:latin typeface="+mn-ea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+mn-ea"/>
                <a:cs typeface="IHPDMS+NanumGothic"/>
              </a:rPr>
              <a:t>및</a:t>
            </a:r>
            <a:r>
              <a:rPr sz="1000" spc="214" dirty="0">
                <a:solidFill>
                  <a:srgbClr val="000000"/>
                </a:solidFill>
                <a:latin typeface="+mn-ea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+mn-ea"/>
                <a:cs typeface="IHPDMS+NanumGothic"/>
              </a:rPr>
              <a:t>계획</a:t>
            </a:r>
            <a:r>
              <a:rPr sz="1000" spc="205" dirty="0">
                <a:solidFill>
                  <a:srgbClr val="000000"/>
                </a:solidFill>
                <a:latin typeface="+mn-ea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+mn-ea"/>
                <a:cs typeface="IHPDMS+NanumGothic"/>
              </a:rPr>
              <a:t>수립</a:t>
            </a:r>
          </a:p>
          <a:p>
            <a:pPr marL="0" marR="0">
              <a:lnSpc>
                <a:spcPts val="1145"/>
              </a:lnSpc>
              <a:spcBef>
                <a:spcPts val="644"/>
              </a:spcBef>
              <a:spcAft>
                <a:spcPts val="0"/>
              </a:spcAft>
            </a:pPr>
            <a:r>
              <a:rPr sz="1000" dirty="0" smtClean="0">
                <a:solidFill>
                  <a:srgbClr val="000000"/>
                </a:solidFill>
                <a:latin typeface="+mn-ea"/>
                <a:cs typeface="IHPDMS+NanumGothic"/>
              </a:rPr>
              <a:t>·</a:t>
            </a:r>
            <a:r>
              <a:rPr sz="1000" spc="311" dirty="0" smtClean="0">
                <a:solidFill>
                  <a:srgbClr val="000000"/>
                </a:solidFill>
                <a:latin typeface="+mn-ea"/>
                <a:cs typeface="Times New Roman"/>
              </a:rPr>
              <a:t> </a:t>
            </a:r>
            <a:r>
              <a:rPr sz="1000" dirty="0" err="1" smtClean="0">
                <a:solidFill>
                  <a:srgbClr val="000000"/>
                </a:solidFill>
                <a:latin typeface="+mn-ea"/>
                <a:cs typeface="IHPDMS+NanumGothic"/>
              </a:rPr>
              <a:t>프로젝트</a:t>
            </a:r>
            <a:r>
              <a:rPr sz="1000" spc="231" dirty="0" smtClean="0">
                <a:solidFill>
                  <a:srgbClr val="000000"/>
                </a:solidFill>
                <a:latin typeface="+mn-ea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+mn-ea"/>
                <a:cs typeface="IHPDMS+NanumGothic"/>
              </a:rPr>
              <a:t>및</a:t>
            </a:r>
            <a:r>
              <a:rPr sz="1000" spc="214" dirty="0">
                <a:solidFill>
                  <a:srgbClr val="000000"/>
                </a:solidFill>
                <a:latin typeface="+mn-ea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+mn-ea"/>
                <a:cs typeface="IHPDMS+NanumGothic"/>
              </a:rPr>
              <a:t>일정</a:t>
            </a:r>
            <a:r>
              <a:rPr sz="1000" spc="205" dirty="0">
                <a:solidFill>
                  <a:srgbClr val="000000"/>
                </a:solidFill>
                <a:latin typeface="+mn-ea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+mn-ea"/>
                <a:cs typeface="IHPDMS+NanumGothic"/>
              </a:rPr>
              <a:t>관리</a:t>
            </a:r>
          </a:p>
        </p:txBody>
      </p:sp>
      <p:sp>
        <p:nvSpPr>
          <p:cNvPr id="27" name="object 27"/>
          <p:cNvSpPr txBox="1"/>
          <p:nvPr/>
        </p:nvSpPr>
        <p:spPr>
          <a:xfrm>
            <a:off x="1466920" y="6370647"/>
            <a:ext cx="509107" cy="202619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김철학</a:t>
            </a:r>
          </a:p>
          <a:p>
            <a:pPr marL="28956" marR="0">
              <a:lnSpc>
                <a:spcPts val="1145"/>
              </a:lnSpc>
              <a:spcBef>
                <a:spcPts val="3778"/>
              </a:spcBef>
              <a:spcAft>
                <a:spcPts val="0"/>
              </a:spcAft>
            </a:pPr>
            <a:r>
              <a:rPr lang="ko-KR" altLang="en-US" sz="1000" dirty="0" smtClean="0">
                <a:solidFill>
                  <a:srgbClr val="000000"/>
                </a:solidFill>
                <a:latin typeface="LUOGFN+NanumGothic"/>
                <a:cs typeface="LUOGFN+NanumGothic"/>
              </a:rPr>
              <a:t>김동근</a:t>
            </a:r>
            <a:endParaRPr sz="1000" dirty="0">
              <a:solidFill>
                <a:srgbClr val="000000"/>
              </a:solidFill>
              <a:latin typeface="LUOGFN+NanumGothic"/>
              <a:cs typeface="LUOGFN+NanumGothic"/>
            </a:endParaRPr>
          </a:p>
          <a:p>
            <a:pPr marL="28956" marR="0">
              <a:lnSpc>
                <a:spcPts val="1145"/>
              </a:lnSpc>
              <a:spcBef>
                <a:spcPts val="3764"/>
              </a:spcBef>
              <a:spcAft>
                <a:spcPts val="0"/>
              </a:spcAft>
            </a:pPr>
            <a:r>
              <a:rPr lang="ko-KR" altLang="en-US" sz="1000" dirty="0" err="1" smtClean="0">
                <a:solidFill>
                  <a:srgbClr val="000000"/>
                </a:solidFill>
                <a:latin typeface="LUOGFN+NanumGothic"/>
                <a:cs typeface="LUOGFN+NanumGothic"/>
              </a:rPr>
              <a:t>윤사랑</a:t>
            </a:r>
            <a:endParaRPr sz="1000" dirty="0">
              <a:solidFill>
                <a:srgbClr val="000000"/>
              </a:solidFill>
              <a:latin typeface="LUOGFN+NanumGothic"/>
              <a:cs typeface="LUOGFN+NanumGothic"/>
            </a:endParaRPr>
          </a:p>
          <a:p>
            <a:pPr marL="28956" marR="0">
              <a:lnSpc>
                <a:spcPts val="1145"/>
              </a:lnSpc>
              <a:spcBef>
                <a:spcPts val="3776"/>
              </a:spcBef>
              <a:spcAft>
                <a:spcPts val="0"/>
              </a:spcAft>
            </a:pPr>
            <a:r>
              <a:rPr lang="ko-KR" altLang="en-US" sz="1000" dirty="0" smtClean="0">
                <a:solidFill>
                  <a:srgbClr val="000000"/>
                </a:solidFill>
                <a:latin typeface="LUOGFN+NanumGothic"/>
                <a:cs typeface="LUOGFN+NanumGothic"/>
              </a:rPr>
              <a:t>임민지</a:t>
            </a:r>
            <a:endParaRPr sz="1000" dirty="0">
              <a:solidFill>
                <a:srgbClr val="000000"/>
              </a:solidFill>
              <a:latin typeface="LUOGFN+NanumGothic"/>
              <a:cs typeface="LUOGFN+NanumGothic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2254829" y="6370647"/>
            <a:ext cx="1413101" cy="14197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PM(Project Manager)</a:t>
            </a:r>
          </a:p>
          <a:p>
            <a:pPr marL="0" marR="0">
              <a:lnSpc>
                <a:spcPts val="1145"/>
              </a:lnSpc>
              <a:spcBef>
                <a:spcPts val="3778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책임</a:t>
            </a:r>
            <a:r>
              <a:rPr sz="1000" spc="22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개발자</a:t>
            </a:r>
          </a:p>
          <a:p>
            <a:pPr marL="0" marR="0">
              <a:lnSpc>
                <a:spcPts val="1145"/>
              </a:lnSpc>
              <a:spcBef>
                <a:spcPts val="3764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개발자</a:t>
            </a:r>
          </a:p>
        </p:txBody>
      </p:sp>
      <p:sp>
        <p:nvSpPr>
          <p:cNvPr id="29" name="object 29"/>
          <p:cNvSpPr txBox="1"/>
          <p:nvPr/>
        </p:nvSpPr>
        <p:spPr>
          <a:xfrm>
            <a:off x="3875221" y="6878393"/>
            <a:ext cx="2632672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45"/>
              </a:lnSpc>
            </a:pPr>
            <a:r>
              <a:rPr sz="1000" dirty="0" smtClean="0">
                <a:solidFill>
                  <a:srgbClr val="000000"/>
                </a:solidFill>
                <a:latin typeface="IHPDMS+NanumGothic"/>
                <a:cs typeface="IHPDMS+NanumGothic"/>
              </a:rPr>
              <a:t>·</a:t>
            </a:r>
            <a:r>
              <a:rPr lang="ko-KR" altLang="en-US" sz="1000" spc="311" dirty="0" smtClean="0">
                <a:solidFill>
                  <a:srgbClr val="000000"/>
                </a:solidFill>
                <a:latin typeface="+mn-ea"/>
                <a:cs typeface="Times New Roman"/>
              </a:rPr>
              <a:t> </a:t>
            </a:r>
            <a:r>
              <a:rPr lang="ko-KR" altLang="en-US" sz="1000" dirty="0" smtClean="0">
                <a:solidFill>
                  <a:srgbClr val="000000"/>
                </a:solidFill>
                <a:latin typeface="IHPDMS+NanumGothic"/>
                <a:cs typeface="IHPDMS+NanumGothic"/>
              </a:rPr>
              <a:t>프로젝트 업무 분담 및 관리</a:t>
            </a:r>
            <a:endParaRPr sz="1000" dirty="0">
              <a:solidFill>
                <a:srgbClr val="000000"/>
              </a:solidFill>
              <a:latin typeface="IHPDMS+NanumGothic"/>
              <a:cs typeface="IHPDMS+NanumGothic"/>
            </a:endParaRPr>
          </a:p>
          <a:p>
            <a:pPr>
              <a:lnSpc>
                <a:spcPts val="1145"/>
              </a:lnSpc>
              <a:spcBef>
                <a:spcPts val="644"/>
              </a:spcBef>
            </a:pPr>
            <a:r>
              <a:rPr sz="1000" dirty="0" smtClean="0">
                <a:solidFill>
                  <a:srgbClr val="000000"/>
                </a:solidFill>
                <a:latin typeface="IHPDMS+NanumGothic"/>
                <a:cs typeface="IHPDMS+NanumGothic"/>
              </a:rPr>
              <a:t>·</a:t>
            </a:r>
            <a:r>
              <a:rPr lang="ko-KR" altLang="en-US" sz="1000" spc="311" dirty="0" smtClean="0">
                <a:solidFill>
                  <a:srgbClr val="000000"/>
                </a:solidFill>
                <a:latin typeface="+mn-ea"/>
                <a:cs typeface="Times New Roman"/>
              </a:rPr>
              <a:t> </a:t>
            </a:r>
            <a:r>
              <a:rPr lang="ko-KR" altLang="en-US" sz="1000" dirty="0" smtClean="0">
                <a:solidFill>
                  <a:srgbClr val="000000"/>
                </a:solidFill>
                <a:latin typeface="+mn-ea"/>
                <a:cs typeface="IHPDMS+NanumGothic"/>
              </a:rPr>
              <a:t>프로젝트 개발 </a:t>
            </a:r>
            <a:r>
              <a:rPr lang="en-US" altLang="ko-KR" sz="1000" dirty="0" smtClean="0">
                <a:solidFill>
                  <a:srgbClr val="000000"/>
                </a:solidFill>
                <a:latin typeface="+mn-ea"/>
                <a:cs typeface="IHPDMS+NanumGothic"/>
              </a:rPr>
              <a:t>( Product </a:t>
            </a:r>
            <a:r>
              <a:rPr lang="ko-KR" altLang="en-US" sz="1000" dirty="0" smtClean="0">
                <a:solidFill>
                  <a:srgbClr val="000000"/>
                </a:solidFill>
                <a:latin typeface="+mn-ea"/>
                <a:cs typeface="IHPDMS+NanumGothic"/>
              </a:rPr>
              <a:t>및 </a:t>
            </a:r>
            <a:r>
              <a:rPr lang="en-US" altLang="ko-KR" sz="1000" dirty="0">
                <a:solidFill>
                  <a:srgbClr val="000000"/>
                </a:solidFill>
                <a:latin typeface="+mn-ea"/>
                <a:cs typeface="IHPDMS+NanumGothic"/>
              </a:rPr>
              <a:t>M</a:t>
            </a:r>
            <a:r>
              <a:rPr lang="en-US" altLang="ko-KR" sz="1000" dirty="0" smtClean="0">
                <a:solidFill>
                  <a:srgbClr val="000000"/>
                </a:solidFill>
                <a:latin typeface="+mn-ea"/>
                <a:cs typeface="IHPDMS+NanumGothic"/>
              </a:rPr>
              <a:t>ain)</a:t>
            </a:r>
            <a:endParaRPr sz="1000" dirty="0">
              <a:solidFill>
                <a:srgbClr val="000000"/>
              </a:solidFill>
              <a:latin typeface="IHPDMS+NanumGothic"/>
              <a:cs typeface="IHPDMS+NanumGothic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2254829" y="8225609"/>
            <a:ext cx="509107" cy="183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개발자</a:t>
            </a:r>
          </a:p>
        </p:txBody>
      </p:sp>
      <p:sp>
        <p:nvSpPr>
          <p:cNvPr id="40" name="object 29"/>
          <p:cNvSpPr txBox="1"/>
          <p:nvPr/>
        </p:nvSpPr>
        <p:spPr>
          <a:xfrm>
            <a:off x="3889728" y="7649366"/>
            <a:ext cx="2632672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45"/>
              </a:lnSpc>
              <a:spcBef>
                <a:spcPts val="644"/>
              </a:spcBef>
            </a:pPr>
            <a:r>
              <a:rPr sz="1000" dirty="0" smtClean="0">
                <a:solidFill>
                  <a:srgbClr val="000000"/>
                </a:solidFill>
                <a:latin typeface="IHPDMS+NanumGothic"/>
                <a:cs typeface="IHPDMS+NanumGothic"/>
              </a:rPr>
              <a:t>·</a:t>
            </a:r>
            <a:r>
              <a:rPr lang="ko-KR" altLang="en-US" sz="1000" spc="311" dirty="0" smtClean="0">
                <a:solidFill>
                  <a:srgbClr val="000000"/>
                </a:solidFill>
                <a:latin typeface="+mn-ea"/>
                <a:cs typeface="Times New Roman"/>
              </a:rPr>
              <a:t> </a:t>
            </a:r>
            <a:r>
              <a:rPr lang="ko-KR" altLang="en-US" sz="1000" dirty="0" smtClean="0">
                <a:solidFill>
                  <a:srgbClr val="000000"/>
                </a:solidFill>
                <a:latin typeface="+mn-ea"/>
                <a:cs typeface="IHPDMS+NanumGothic"/>
              </a:rPr>
              <a:t>프로젝트 개발 </a:t>
            </a:r>
            <a:r>
              <a:rPr lang="en-US" altLang="ko-KR" sz="1000" dirty="0" smtClean="0">
                <a:solidFill>
                  <a:srgbClr val="000000"/>
                </a:solidFill>
                <a:latin typeface="+mn-ea"/>
                <a:cs typeface="IHPDMS+NanumGothic"/>
              </a:rPr>
              <a:t>( CS </a:t>
            </a:r>
            <a:r>
              <a:rPr lang="ko-KR" altLang="en-US" sz="1000" dirty="0" smtClean="0">
                <a:solidFill>
                  <a:srgbClr val="000000"/>
                </a:solidFill>
                <a:latin typeface="+mn-ea"/>
                <a:cs typeface="IHPDMS+NanumGothic"/>
              </a:rPr>
              <a:t>및 </a:t>
            </a:r>
            <a:r>
              <a:rPr lang="en-US" altLang="ko-KR" sz="1000" dirty="0" smtClean="0">
                <a:solidFill>
                  <a:srgbClr val="000000"/>
                </a:solidFill>
                <a:latin typeface="+mn-ea"/>
                <a:cs typeface="IHPDMS+NanumGothic"/>
              </a:rPr>
              <a:t>Admin)</a:t>
            </a:r>
            <a:endParaRPr sz="1000" dirty="0">
              <a:solidFill>
                <a:srgbClr val="000000"/>
              </a:solidFill>
              <a:latin typeface="IHPDMS+NanumGothic"/>
              <a:cs typeface="IHPDMS+NanumGothic"/>
            </a:endParaRPr>
          </a:p>
        </p:txBody>
      </p:sp>
      <p:sp>
        <p:nvSpPr>
          <p:cNvPr id="41" name="object 29"/>
          <p:cNvSpPr txBox="1"/>
          <p:nvPr/>
        </p:nvSpPr>
        <p:spPr>
          <a:xfrm>
            <a:off x="3892612" y="8246859"/>
            <a:ext cx="2632672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45"/>
              </a:lnSpc>
            </a:pPr>
            <a:r>
              <a:rPr sz="1000" dirty="0" smtClean="0">
                <a:solidFill>
                  <a:srgbClr val="000000"/>
                </a:solidFill>
                <a:latin typeface="IHPDMS+NanumGothic"/>
                <a:cs typeface="IHPDMS+NanumGothic"/>
              </a:rPr>
              <a:t>·</a:t>
            </a:r>
            <a:r>
              <a:rPr lang="ko-KR" altLang="en-US" sz="1000" spc="311" dirty="0" smtClean="0">
                <a:solidFill>
                  <a:srgbClr val="000000"/>
                </a:solidFill>
                <a:latin typeface="+mn-ea"/>
                <a:cs typeface="Times New Roman"/>
              </a:rPr>
              <a:t> </a:t>
            </a:r>
            <a:r>
              <a:rPr lang="ko-KR" altLang="en-US" sz="1000" dirty="0" smtClean="0">
                <a:solidFill>
                  <a:srgbClr val="000000"/>
                </a:solidFill>
                <a:latin typeface="+mn-ea"/>
                <a:cs typeface="IHPDMS+NanumGothic"/>
              </a:rPr>
              <a:t>프로젝트 개발 </a:t>
            </a:r>
            <a:r>
              <a:rPr lang="en-US" altLang="ko-KR" sz="1000" dirty="0" smtClean="0">
                <a:solidFill>
                  <a:srgbClr val="000000"/>
                </a:solidFill>
                <a:latin typeface="+mn-ea"/>
                <a:cs typeface="IHPDMS+NanumGothic"/>
              </a:rPr>
              <a:t>( Admin </a:t>
            </a:r>
            <a:r>
              <a:rPr lang="ko-KR" altLang="en-US" sz="1000" dirty="0" smtClean="0">
                <a:solidFill>
                  <a:srgbClr val="000000"/>
                </a:solidFill>
                <a:latin typeface="+mn-ea"/>
                <a:cs typeface="IHPDMS+NanumGothic"/>
              </a:rPr>
              <a:t>및 </a:t>
            </a:r>
            <a:r>
              <a:rPr lang="en-US" altLang="ko-KR" sz="1000" dirty="0" smtClean="0">
                <a:solidFill>
                  <a:srgbClr val="000000"/>
                </a:solidFill>
                <a:latin typeface="+mn-ea"/>
                <a:cs typeface="IHPDMS+NanumGothic"/>
              </a:rPr>
              <a:t>Product)</a:t>
            </a:r>
            <a:endParaRPr sz="1000" dirty="0">
              <a:solidFill>
                <a:srgbClr val="000000"/>
              </a:solidFill>
              <a:latin typeface="IHPDMS+NanumGothic"/>
              <a:cs typeface="IHPDMS+NanumGothic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1"/>
          <p:cNvSpPr/>
          <p:nvPr/>
        </p:nvSpPr>
        <p:spPr>
          <a:xfrm>
            <a:off x="0" y="0"/>
            <a:ext cx="12700" cy="12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377560" y="674858"/>
            <a:ext cx="212627" cy="4434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803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-</a:t>
            </a:r>
          </a:p>
          <a:p>
            <a:pPr marL="0" marR="0">
              <a:lnSpc>
                <a:spcPts val="803"/>
              </a:lnSpc>
              <a:spcBef>
                <a:spcPts val="396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-</a:t>
            </a:r>
          </a:p>
          <a:p>
            <a:pPr marL="0" marR="0">
              <a:lnSpc>
                <a:spcPts val="803"/>
              </a:lnSpc>
              <a:spcBef>
                <a:spcPts val="384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-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522340" y="674858"/>
            <a:ext cx="1608178" cy="4434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803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위</a:t>
            </a:r>
            <a:r>
              <a:rPr sz="800" spc="18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17" dirty="0">
                <a:solidFill>
                  <a:srgbClr val="FFFFFF"/>
                </a:solidFill>
                <a:latin typeface="Dotum"/>
                <a:cs typeface="Dotum"/>
              </a:rPr>
              <a:t>모든</a:t>
            </a:r>
            <a:r>
              <a:rPr sz="800" spc="192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API</a:t>
            </a:r>
            <a:r>
              <a:rPr sz="800" spc="134" dirty="0">
                <a:solidFill>
                  <a:srgbClr val="FFFFFF"/>
                </a:solidFill>
                <a:latin typeface="Dotum"/>
                <a:cs typeface="Dotum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Dotum"/>
                <a:cs typeface="Dotum"/>
              </a:rPr>
              <a:t>출력화면</a:t>
            </a:r>
            <a:r>
              <a:rPr sz="800" spc="191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Dotum"/>
                <a:cs typeface="Dotum"/>
              </a:rPr>
              <a:t>첨부하기</a:t>
            </a:r>
          </a:p>
          <a:p>
            <a:pPr marL="0" marR="0">
              <a:lnSpc>
                <a:spcPts val="803"/>
              </a:lnSpc>
              <a:spcBef>
                <a:spcPts val="396"/>
              </a:spcBef>
              <a:spcAft>
                <a:spcPts val="0"/>
              </a:spcAft>
            </a:pPr>
            <a:r>
              <a:rPr sz="800" spc="-11" dirty="0">
                <a:solidFill>
                  <a:srgbClr val="FFFFFF"/>
                </a:solidFill>
                <a:latin typeface="Dotum"/>
                <a:cs typeface="Dotum"/>
              </a:rPr>
              <a:t>주요기능</a:t>
            </a:r>
            <a:r>
              <a:rPr sz="800" spc="19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14" dirty="0">
                <a:solidFill>
                  <a:srgbClr val="FFFFFF"/>
                </a:solidFill>
                <a:latin typeface="Dotum"/>
                <a:cs typeface="Dotum"/>
              </a:rPr>
              <a:t>간략히</a:t>
            </a:r>
            <a:r>
              <a:rPr sz="800" spc="18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Dotum"/>
                <a:cs typeface="Dotum"/>
              </a:rPr>
              <a:t>작성하기</a:t>
            </a:r>
          </a:p>
          <a:p>
            <a:pPr marL="0" marR="0">
              <a:lnSpc>
                <a:spcPts val="803"/>
              </a:lnSpc>
              <a:spcBef>
                <a:spcPts val="384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아래</a:t>
            </a:r>
            <a:r>
              <a:rPr sz="800" spc="18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Dotum"/>
                <a:cs typeface="Dotum"/>
              </a:rPr>
              <a:t>내용</a:t>
            </a:r>
            <a:r>
              <a:rPr sz="800" spc="20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Dotum"/>
                <a:cs typeface="Dotum"/>
              </a:rPr>
              <a:t>참고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149400" y="1091397"/>
            <a:ext cx="1042395" cy="183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4.4.2)</a:t>
            </a:r>
            <a:r>
              <a:rPr sz="1000" spc="199" dirty="0">
                <a:solidFill>
                  <a:srgbClr val="000000"/>
                </a:solidFill>
                <a:latin typeface="LUOGFN+NanumGothic"/>
                <a:cs typeface="LUOGFN+NanumGothic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주요기능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9326791"/>
              </p:ext>
            </p:extLst>
          </p:nvPr>
        </p:nvGraphicFramePr>
        <p:xfrm>
          <a:off x="825894" y="1740177"/>
          <a:ext cx="6121454" cy="7076622"/>
        </p:xfrm>
        <a:graphic>
          <a:graphicData uri="http://schemas.openxmlformats.org/drawingml/2006/table">
            <a:tbl>
              <a:tblPr firstRow="1" firstCol="1" bandRow="1"/>
              <a:tblGrid>
                <a:gridCol w="673033">
                  <a:extLst>
                    <a:ext uri="{9D8B030D-6E8A-4147-A177-3AD203B41FA5}">
                      <a16:colId xmlns:a16="http://schemas.microsoft.com/office/drawing/2014/main" val="3717751565"/>
                    </a:ext>
                  </a:extLst>
                </a:gridCol>
                <a:gridCol w="5448421">
                  <a:extLst>
                    <a:ext uri="{9D8B030D-6E8A-4147-A177-3AD203B41FA5}">
                      <a16:colId xmlns:a16="http://schemas.microsoft.com/office/drawing/2014/main" val="708671665"/>
                    </a:ext>
                  </a:extLst>
                </a:gridCol>
              </a:tblGrid>
              <a:tr h="158419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구분</a:t>
                      </a:r>
                    </a:p>
                  </a:txBody>
                  <a:tcPr marL="66625" marR="6662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고객센터 자주 묻는 질문 목록</a:t>
                      </a:r>
                    </a:p>
                  </a:txBody>
                  <a:tcPr marL="66625" marR="6662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48469377"/>
                  </a:ext>
                </a:extLst>
              </a:tr>
              <a:tr h="316838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API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6625" marR="6662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http://43.201.35.110:8080/Kmarket1/cs/faq/list.do?group=faq&amp;cate=%ED%9A%8C%EC%9B%90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6625" marR="6662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75288912"/>
                  </a:ext>
                </a:extLst>
              </a:tr>
              <a:tr h="158419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주요기능</a:t>
                      </a:r>
                    </a:p>
                  </a:txBody>
                  <a:tcPr marL="66625" marR="6662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쿠폰</a:t>
                      </a: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ko-KR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혜택</a:t>
                      </a: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ko-KR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이벤트</a:t>
                      </a: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/ </a:t>
                      </a:r>
                      <a:r>
                        <a:rPr lang="ko-KR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주문</a:t>
                      </a: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ko-KR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결제 취소</a:t>
                      </a: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ko-KR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반품</a:t>
                      </a: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ko-KR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교환</a:t>
                      </a:r>
                    </a:p>
                  </a:txBody>
                  <a:tcPr marL="66625" marR="6662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59013909"/>
                  </a:ext>
                </a:extLst>
              </a:tr>
              <a:tr h="6424350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6625" marR="6662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4629903"/>
                  </a:ext>
                </a:extLst>
              </a:tr>
            </a:tbl>
          </a:graphicData>
        </a:graphic>
      </p:graphicFrame>
      <p:pic>
        <p:nvPicPr>
          <p:cNvPr id="6145" name="그림 2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823" y="2668638"/>
            <a:ext cx="6105525" cy="521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604136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1"/>
          <p:cNvSpPr/>
          <p:nvPr/>
        </p:nvSpPr>
        <p:spPr>
          <a:xfrm>
            <a:off x="0" y="0"/>
            <a:ext cx="12700" cy="12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377560" y="674858"/>
            <a:ext cx="212627" cy="4434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803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-</a:t>
            </a:r>
          </a:p>
          <a:p>
            <a:pPr marL="0" marR="0">
              <a:lnSpc>
                <a:spcPts val="803"/>
              </a:lnSpc>
              <a:spcBef>
                <a:spcPts val="396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-</a:t>
            </a:r>
          </a:p>
          <a:p>
            <a:pPr marL="0" marR="0">
              <a:lnSpc>
                <a:spcPts val="803"/>
              </a:lnSpc>
              <a:spcBef>
                <a:spcPts val="384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-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522340" y="674858"/>
            <a:ext cx="1608178" cy="4434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803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위</a:t>
            </a:r>
            <a:r>
              <a:rPr sz="800" spc="18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17" dirty="0">
                <a:solidFill>
                  <a:srgbClr val="FFFFFF"/>
                </a:solidFill>
                <a:latin typeface="Dotum"/>
                <a:cs typeface="Dotum"/>
              </a:rPr>
              <a:t>모든</a:t>
            </a:r>
            <a:r>
              <a:rPr sz="800" spc="192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API</a:t>
            </a:r>
            <a:r>
              <a:rPr sz="800" spc="134" dirty="0">
                <a:solidFill>
                  <a:srgbClr val="FFFFFF"/>
                </a:solidFill>
                <a:latin typeface="Dotum"/>
                <a:cs typeface="Dotum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Dotum"/>
                <a:cs typeface="Dotum"/>
              </a:rPr>
              <a:t>출력화면</a:t>
            </a:r>
            <a:r>
              <a:rPr sz="800" spc="191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Dotum"/>
                <a:cs typeface="Dotum"/>
              </a:rPr>
              <a:t>첨부하기</a:t>
            </a:r>
          </a:p>
          <a:p>
            <a:pPr marL="0" marR="0">
              <a:lnSpc>
                <a:spcPts val="803"/>
              </a:lnSpc>
              <a:spcBef>
                <a:spcPts val="396"/>
              </a:spcBef>
              <a:spcAft>
                <a:spcPts val="0"/>
              </a:spcAft>
            </a:pPr>
            <a:r>
              <a:rPr sz="800" spc="-11" dirty="0">
                <a:solidFill>
                  <a:srgbClr val="FFFFFF"/>
                </a:solidFill>
                <a:latin typeface="Dotum"/>
                <a:cs typeface="Dotum"/>
              </a:rPr>
              <a:t>주요기능</a:t>
            </a:r>
            <a:r>
              <a:rPr sz="800" spc="19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14" dirty="0">
                <a:solidFill>
                  <a:srgbClr val="FFFFFF"/>
                </a:solidFill>
                <a:latin typeface="Dotum"/>
                <a:cs typeface="Dotum"/>
              </a:rPr>
              <a:t>간략히</a:t>
            </a:r>
            <a:r>
              <a:rPr sz="800" spc="18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Dotum"/>
                <a:cs typeface="Dotum"/>
              </a:rPr>
              <a:t>작성하기</a:t>
            </a:r>
          </a:p>
          <a:p>
            <a:pPr marL="0" marR="0">
              <a:lnSpc>
                <a:spcPts val="803"/>
              </a:lnSpc>
              <a:spcBef>
                <a:spcPts val="384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아래</a:t>
            </a:r>
            <a:r>
              <a:rPr sz="800" spc="18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Dotum"/>
                <a:cs typeface="Dotum"/>
              </a:rPr>
              <a:t>내용</a:t>
            </a:r>
            <a:r>
              <a:rPr sz="800" spc="20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Dotum"/>
                <a:cs typeface="Dotum"/>
              </a:rPr>
              <a:t>참고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149400" y="1091397"/>
            <a:ext cx="1042395" cy="183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4.4.2)</a:t>
            </a:r>
            <a:r>
              <a:rPr sz="1000" spc="199" dirty="0">
                <a:solidFill>
                  <a:srgbClr val="000000"/>
                </a:solidFill>
                <a:latin typeface="LUOGFN+NanumGothic"/>
                <a:cs typeface="LUOGFN+NanumGothic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주요기능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0319506"/>
              </p:ext>
            </p:extLst>
          </p:nvPr>
        </p:nvGraphicFramePr>
        <p:xfrm>
          <a:off x="465882" y="1740055"/>
          <a:ext cx="6797675" cy="7054640"/>
        </p:xfrm>
        <a:graphic>
          <a:graphicData uri="http://schemas.openxmlformats.org/drawingml/2006/table">
            <a:tbl>
              <a:tblPr firstRow="1" firstCol="1" bandRow="1"/>
              <a:tblGrid>
                <a:gridCol w="1019313">
                  <a:extLst>
                    <a:ext uri="{9D8B030D-6E8A-4147-A177-3AD203B41FA5}">
                      <a16:colId xmlns:a16="http://schemas.microsoft.com/office/drawing/2014/main" val="2910831421"/>
                    </a:ext>
                  </a:extLst>
                </a:gridCol>
                <a:gridCol w="5778362">
                  <a:extLst>
                    <a:ext uri="{9D8B030D-6E8A-4147-A177-3AD203B41FA5}">
                      <a16:colId xmlns:a16="http://schemas.microsoft.com/office/drawing/2014/main" val="651470685"/>
                    </a:ext>
                  </a:extLst>
                </a:gridCol>
              </a:tblGrid>
              <a:tr h="157877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구분</a:t>
                      </a:r>
                    </a:p>
                  </a:txBody>
                  <a:tcPr marL="66397" marR="6639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고객센터 자주 묻는 질문 보기</a:t>
                      </a:r>
                    </a:p>
                  </a:txBody>
                  <a:tcPr marL="66397" marR="6639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35473146"/>
                  </a:ext>
                </a:extLst>
              </a:tr>
              <a:tr h="315753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API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6397" marR="6639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u="sng" kern="100">
                          <a:solidFill>
                            <a:srgbClr val="0563C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  <a:hlinkClick r:id="rId3"/>
                        </a:rPr>
                        <a:t>http://43.201.35.110:8080/Kmarket1/cs/faq/view.do?group=faq&amp;cate</a:t>
                      </a: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=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%ED%9A%8C%EC%9B%90&amp;cate2=%ED%83%88%ED%87%B4&amp;no=73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6397" marR="6639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32784978"/>
                  </a:ext>
                </a:extLst>
              </a:tr>
              <a:tr h="157877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주요기능</a:t>
                      </a:r>
                    </a:p>
                  </a:txBody>
                  <a:tcPr marL="66397" marR="6639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쿠폰</a:t>
                      </a: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ko-KR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혜택</a:t>
                      </a: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ko-KR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이벤트</a:t>
                      </a: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/ </a:t>
                      </a:r>
                      <a:r>
                        <a:rPr lang="ko-KR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주문</a:t>
                      </a: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ko-KR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결제 취소</a:t>
                      </a: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ko-KR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반품</a:t>
                      </a: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ko-KR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교환</a:t>
                      </a:r>
                    </a:p>
                  </a:txBody>
                  <a:tcPr marL="66397" marR="6639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27226857"/>
                  </a:ext>
                </a:extLst>
              </a:tr>
              <a:tr h="6402368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6397" marR="6639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1761669"/>
                  </a:ext>
                </a:extLst>
              </a:tr>
            </a:tbl>
          </a:graphicData>
        </a:graphic>
      </p:graphicFrame>
      <p:pic>
        <p:nvPicPr>
          <p:cNvPr id="5121" name="그림 3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581" y="2786112"/>
            <a:ext cx="6772275" cy="4962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098648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1"/>
          <p:cNvSpPr/>
          <p:nvPr/>
        </p:nvSpPr>
        <p:spPr>
          <a:xfrm>
            <a:off x="0" y="0"/>
            <a:ext cx="12700" cy="12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377560" y="674858"/>
            <a:ext cx="212627" cy="4434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803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-</a:t>
            </a:r>
          </a:p>
          <a:p>
            <a:pPr marL="0" marR="0">
              <a:lnSpc>
                <a:spcPts val="803"/>
              </a:lnSpc>
              <a:spcBef>
                <a:spcPts val="396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-</a:t>
            </a:r>
          </a:p>
          <a:p>
            <a:pPr marL="0" marR="0">
              <a:lnSpc>
                <a:spcPts val="803"/>
              </a:lnSpc>
              <a:spcBef>
                <a:spcPts val="384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-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522340" y="674858"/>
            <a:ext cx="1608178" cy="4434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803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위</a:t>
            </a:r>
            <a:r>
              <a:rPr sz="800" spc="18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17" dirty="0">
                <a:solidFill>
                  <a:srgbClr val="FFFFFF"/>
                </a:solidFill>
                <a:latin typeface="Dotum"/>
                <a:cs typeface="Dotum"/>
              </a:rPr>
              <a:t>모든</a:t>
            </a:r>
            <a:r>
              <a:rPr sz="800" spc="192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API</a:t>
            </a:r>
            <a:r>
              <a:rPr sz="800" spc="134" dirty="0">
                <a:solidFill>
                  <a:srgbClr val="FFFFFF"/>
                </a:solidFill>
                <a:latin typeface="Dotum"/>
                <a:cs typeface="Dotum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Dotum"/>
                <a:cs typeface="Dotum"/>
              </a:rPr>
              <a:t>출력화면</a:t>
            </a:r>
            <a:r>
              <a:rPr sz="800" spc="191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Dotum"/>
                <a:cs typeface="Dotum"/>
              </a:rPr>
              <a:t>첨부하기</a:t>
            </a:r>
          </a:p>
          <a:p>
            <a:pPr marL="0" marR="0">
              <a:lnSpc>
                <a:spcPts val="803"/>
              </a:lnSpc>
              <a:spcBef>
                <a:spcPts val="396"/>
              </a:spcBef>
              <a:spcAft>
                <a:spcPts val="0"/>
              </a:spcAft>
            </a:pPr>
            <a:r>
              <a:rPr sz="800" spc="-11" dirty="0">
                <a:solidFill>
                  <a:srgbClr val="FFFFFF"/>
                </a:solidFill>
                <a:latin typeface="Dotum"/>
                <a:cs typeface="Dotum"/>
              </a:rPr>
              <a:t>주요기능</a:t>
            </a:r>
            <a:r>
              <a:rPr sz="800" spc="19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14" dirty="0">
                <a:solidFill>
                  <a:srgbClr val="FFFFFF"/>
                </a:solidFill>
                <a:latin typeface="Dotum"/>
                <a:cs typeface="Dotum"/>
              </a:rPr>
              <a:t>간략히</a:t>
            </a:r>
            <a:r>
              <a:rPr sz="800" spc="18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Dotum"/>
                <a:cs typeface="Dotum"/>
              </a:rPr>
              <a:t>작성하기</a:t>
            </a:r>
          </a:p>
          <a:p>
            <a:pPr marL="0" marR="0">
              <a:lnSpc>
                <a:spcPts val="803"/>
              </a:lnSpc>
              <a:spcBef>
                <a:spcPts val="384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아래</a:t>
            </a:r>
            <a:r>
              <a:rPr sz="800" spc="18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Dotum"/>
                <a:cs typeface="Dotum"/>
              </a:rPr>
              <a:t>내용</a:t>
            </a:r>
            <a:r>
              <a:rPr sz="800" spc="20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Dotum"/>
                <a:cs typeface="Dotum"/>
              </a:rPr>
              <a:t>참고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149400" y="1091397"/>
            <a:ext cx="1042395" cy="183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4.4.2)</a:t>
            </a:r>
            <a:r>
              <a:rPr sz="1000" spc="199" dirty="0">
                <a:solidFill>
                  <a:srgbClr val="000000"/>
                </a:solidFill>
                <a:latin typeface="LUOGFN+NanumGothic"/>
                <a:cs typeface="LUOGFN+NanumGothic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주요기능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3364653"/>
              </p:ext>
            </p:extLst>
          </p:nvPr>
        </p:nvGraphicFramePr>
        <p:xfrm>
          <a:off x="321537" y="1740626"/>
          <a:ext cx="6797675" cy="6891572"/>
        </p:xfrm>
        <a:graphic>
          <a:graphicData uri="http://schemas.openxmlformats.org/drawingml/2006/table">
            <a:tbl>
              <a:tblPr firstRow="1" firstCol="1" bandRow="1"/>
              <a:tblGrid>
                <a:gridCol w="1019313">
                  <a:extLst>
                    <a:ext uri="{9D8B030D-6E8A-4147-A177-3AD203B41FA5}">
                      <a16:colId xmlns:a16="http://schemas.microsoft.com/office/drawing/2014/main" val="2180156025"/>
                    </a:ext>
                  </a:extLst>
                </a:gridCol>
                <a:gridCol w="5778362">
                  <a:extLst>
                    <a:ext uri="{9D8B030D-6E8A-4147-A177-3AD203B41FA5}">
                      <a16:colId xmlns:a16="http://schemas.microsoft.com/office/drawing/2014/main" val="1080611296"/>
                    </a:ext>
                  </a:extLst>
                </a:gridCol>
              </a:tblGrid>
              <a:tr h="157877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구분</a:t>
                      </a:r>
                    </a:p>
                  </a:txBody>
                  <a:tcPr marL="66397" marR="6639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고객센터 문의하기 목록</a:t>
                      </a:r>
                    </a:p>
                  </a:txBody>
                  <a:tcPr marL="66397" marR="6639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05873972"/>
                  </a:ext>
                </a:extLst>
              </a:tr>
              <a:tr h="157877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API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6397" marR="6639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http://43.201.35.110:8080/Kmarket1/cs/qna/list.do?group=qna&amp;cate=%ED%9A%8C%EC%9B%90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6397" marR="6639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16858700"/>
                  </a:ext>
                </a:extLst>
              </a:tr>
              <a:tr h="157877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주요기능</a:t>
                      </a:r>
                    </a:p>
                  </a:txBody>
                  <a:tcPr marL="66397" marR="6639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쿠폰</a:t>
                      </a: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ko-KR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혜택</a:t>
                      </a: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ko-KR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이벤트</a:t>
                      </a: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/ </a:t>
                      </a:r>
                      <a:r>
                        <a:rPr lang="ko-KR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주문</a:t>
                      </a: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ko-KR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결제 취소</a:t>
                      </a: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ko-KR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반품</a:t>
                      </a: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ko-KR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교환</a:t>
                      </a:r>
                    </a:p>
                  </a:txBody>
                  <a:tcPr marL="66397" marR="6639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70975257"/>
                  </a:ext>
                </a:extLst>
              </a:tr>
              <a:tr h="6402368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6397" marR="6639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783985"/>
                  </a:ext>
                </a:extLst>
              </a:tr>
            </a:tbl>
          </a:graphicData>
        </a:graphic>
      </p:graphicFrame>
      <p:pic>
        <p:nvPicPr>
          <p:cNvPr id="4097" name="그림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93" y="2867074"/>
            <a:ext cx="6671220" cy="4638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954255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1"/>
          <p:cNvSpPr/>
          <p:nvPr/>
        </p:nvSpPr>
        <p:spPr>
          <a:xfrm>
            <a:off x="0" y="0"/>
            <a:ext cx="12700" cy="12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377560" y="674858"/>
            <a:ext cx="212627" cy="4434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803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-</a:t>
            </a:r>
          </a:p>
          <a:p>
            <a:pPr marL="0" marR="0">
              <a:lnSpc>
                <a:spcPts val="803"/>
              </a:lnSpc>
              <a:spcBef>
                <a:spcPts val="396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-</a:t>
            </a:r>
          </a:p>
          <a:p>
            <a:pPr marL="0" marR="0">
              <a:lnSpc>
                <a:spcPts val="803"/>
              </a:lnSpc>
              <a:spcBef>
                <a:spcPts val="384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-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522340" y="674858"/>
            <a:ext cx="1608178" cy="4434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803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위</a:t>
            </a:r>
            <a:r>
              <a:rPr sz="800" spc="18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17" dirty="0">
                <a:solidFill>
                  <a:srgbClr val="FFFFFF"/>
                </a:solidFill>
                <a:latin typeface="Dotum"/>
                <a:cs typeface="Dotum"/>
              </a:rPr>
              <a:t>모든</a:t>
            </a:r>
            <a:r>
              <a:rPr sz="800" spc="192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API</a:t>
            </a:r>
            <a:r>
              <a:rPr sz="800" spc="134" dirty="0">
                <a:solidFill>
                  <a:srgbClr val="FFFFFF"/>
                </a:solidFill>
                <a:latin typeface="Dotum"/>
                <a:cs typeface="Dotum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Dotum"/>
                <a:cs typeface="Dotum"/>
              </a:rPr>
              <a:t>출력화면</a:t>
            </a:r>
            <a:r>
              <a:rPr sz="800" spc="191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Dotum"/>
                <a:cs typeface="Dotum"/>
              </a:rPr>
              <a:t>첨부하기</a:t>
            </a:r>
          </a:p>
          <a:p>
            <a:pPr marL="0" marR="0">
              <a:lnSpc>
                <a:spcPts val="803"/>
              </a:lnSpc>
              <a:spcBef>
                <a:spcPts val="396"/>
              </a:spcBef>
              <a:spcAft>
                <a:spcPts val="0"/>
              </a:spcAft>
            </a:pPr>
            <a:r>
              <a:rPr sz="800" spc="-11" dirty="0">
                <a:solidFill>
                  <a:srgbClr val="FFFFFF"/>
                </a:solidFill>
                <a:latin typeface="Dotum"/>
                <a:cs typeface="Dotum"/>
              </a:rPr>
              <a:t>주요기능</a:t>
            </a:r>
            <a:r>
              <a:rPr sz="800" spc="19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14" dirty="0">
                <a:solidFill>
                  <a:srgbClr val="FFFFFF"/>
                </a:solidFill>
                <a:latin typeface="Dotum"/>
                <a:cs typeface="Dotum"/>
              </a:rPr>
              <a:t>간략히</a:t>
            </a:r>
            <a:r>
              <a:rPr sz="800" spc="18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Dotum"/>
                <a:cs typeface="Dotum"/>
              </a:rPr>
              <a:t>작성하기</a:t>
            </a:r>
          </a:p>
          <a:p>
            <a:pPr marL="0" marR="0">
              <a:lnSpc>
                <a:spcPts val="803"/>
              </a:lnSpc>
              <a:spcBef>
                <a:spcPts val="384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아래</a:t>
            </a:r>
            <a:r>
              <a:rPr sz="800" spc="18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Dotum"/>
                <a:cs typeface="Dotum"/>
              </a:rPr>
              <a:t>내용</a:t>
            </a:r>
            <a:r>
              <a:rPr sz="800" spc="20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Dotum"/>
                <a:cs typeface="Dotum"/>
              </a:rPr>
              <a:t>참고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149400" y="1091397"/>
            <a:ext cx="1042395" cy="183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4.4.2)</a:t>
            </a:r>
            <a:r>
              <a:rPr sz="1000" spc="199" dirty="0">
                <a:solidFill>
                  <a:srgbClr val="000000"/>
                </a:solidFill>
                <a:latin typeface="LUOGFN+NanumGothic"/>
                <a:cs typeface="LUOGFN+NanumGothic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주요기능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2312554"/>
              </p:ext>
            </p:extLst>
          </p:nvPr>
        </p:nvGraphicFramePr>
        <p:xfrm>
          <a:off x="320143" y="1884071"/>
          <a:ext cx="6797675" cy="7054640"/>
        </p:xfrm>
        <a:graphic>
          <a:graphicData uri="http://schemas.openxmlformats.org/drawingml/2006/table">
            <a:tbl>
              <a:tblPr firstRow="1" firstCol="1" bandRow="1"/>
              <a:tblGrid>
                <a:gridCol w="785080">
                  <a:extLst>
                    <a:ext uri="{9D8B030D-6E8A-4147-A177-3AD203B41FA5}">
                      <a16:colId xmlns:a16="http://schemas.microsoft.com/office/drawing/2014/main" val="896564697"/>
                    </a:ext>
                  </a:extLst>
                </a:gridCol>
                <a:gridCol w="6012595">
                  <a:extLst>
                    <a:ext uri="{9D8B030D-6E8A-4147-A177-3AD203B41FA5}">
                      <a16:colId xmlns:a16="http://schemas.microsoft.com/office/drawing/2014/main" val="938025940"/>
                    </a:ext>
                  </a:extLst>
                </a:gridCol>
              </a:tblGrid>
              <a:tr h="157877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구분</a:t>
                      </a:r>
                    </a:p>
                  </a:txBody>
                  <a:tcPr marL="66397" marR="6639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고객센터 문의하기 보기</a:t>
                      </a:r>
                    </a:p>
                  </a:txBody>
                  <a:tcPr marL="66397" marR="6639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1619594"/>
                  </a:ext>
                </a:extLst>
              </a:tr>
              <a:tr h="315753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API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6397" marR="6639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u="sng" kern="100">
                          <a:solidFill>
                            <a:srgbClr val="0563C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  <a:hlinkClick r:id="rId3"/>
                        </a:rPr>
                        <a:t>http://43.201.35.110:8080/Kmarket1/cs/qna/view.do?group=qna&amp;cate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=%ED%9A%8C%EC%9B%90&amp;pg=1&amp;no=2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6397" marR="6639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09541065"/>
                  </a:ext>
                </a:extLst>
              </a:tr>
              <a:tr h="157877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주요기능</a:t>
                      </a:r>
                    </a:p>
                  </a:txBody>
                  <a:tcPr marL="66397" marR="6639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쿠폰</a:t>
                      </a: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ko-KR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혜택</a:t>
                      </a: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ko-KR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이벤트</a:t>
                      </a: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/ </a:t>
                      </a:r>
                      <a:r>
                        <a:rPr lang="ko-KR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주문</a:t>
                      </a: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ko-KR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결제 취소</a:t>
                      </a: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ko-KR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반품</a:t>
                      </a: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ko-KR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교환</a:t>
                      </a:r>
                    </a:p>
                  </a:txBody>
                  <a:tcPr marL="66397" marR="6639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0267816"/>
                  </a:ext>
                </a:extLst>
              </a:tr>
              <a:tr h="6402368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6397" marR="6639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9151214"/>
                  </a:ext>
                </a:extLst>
              </a:tr>
            </a:tbl>
          </a:graphicData>
        </a:graphic>
      </p:graphicFrame>
      <p:pic>
        <p:nvPicPr>
          <p:cNvPr id="24577" name="그림 3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768" y="3042332"/>
            <a:ext cx="6708423" cy="4738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393995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1"/>
          <p:cNvSpPr/>
          <p:nvPr/>
        </p:nvSpPr>
        <p:spPr>
          <a:xfrm>
            <a:off x="0" y="0"/>
            <a:ext cx="12700" cy="12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377560" y="674858"/>
            <a:ext cx="212627" cy="4434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803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-</a:t>
            </a:r>
          </a:p>
          <a:p>
            <a:pPr marL="0" marR="0">
              <a:lnSpc>
                <a:spcPts val="803"/>
              </a:lnSpc>
              <a:spcBef>
                <a:spcPts val="396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-</a:t>
            </a:r>
          </a:p>
          <a:p>
            <a:pPr marL="0" marR="0">
              <a:lnSpc>
                <a:spcPts val="803"/>
              </a:lnSpc>
              <a:spcBef>
                <a:spcPts val="384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-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522340" y="674858"/>
            <a:ext cx="1608178" cy="4434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803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위</a:t>
            </a:r>
            <a:r>
              <a:rPr sz="800" spc="18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17" dirty="0">
                <a:solidFill>
                  <a:srgbClr val="FFFFFF"/>
                </a:solidFill>
                <a:latin typeface="Dotum"/>
                <a:cs typeface="Dotum"/>
              </a:rPr>
              <a:t>모든</a:t>
            </a:r>
            <a:r>
              <a:rPr sz="800" spc="192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API</a:t>
            </a:r>
            <a:r>
              <a:rPr sz="800" spc="134" dirty="0">
                <a:solidFill>
                  <a:srgbClr val="FFFFFF"/>
                </a:solidFill>
                <a:latin typeface="Dotum"/>
                <a:cs typeface="Dotum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Dotum"/>
                <a:cs typeface="Dotum"/>
              </a:rPr>
              <a:t>출력화면</a:t>
            </a:r>
            <a:r>
              <a:rPr sz="800" spc="191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Dotum"/>
                <a:cs typeface="Dotum"/>
              </a:rPr>
              <a:t>첨부하기</a:t>
            </a:r>
          </a:p>
          <a:p>
            <a:pPr marL="0" marR="0">
              <a:lnSpc>
                <a:spcPts val="803"/>
              </a:lnSpc>
              <a:spcBef>
                <a:spcPts val="396"/>
              </a:spcBef>
              <a:spcAft>
                <a:spcPts val="0"/>
              </a:spcAft>
            </a:pPr>
            <a:r>
              <a:rPr sz="800" spc="-11" dirty="0">
                <a:solidFill>
                  <a:srgbClr val="FFFFFF"/>
                </a:solidFill>
                <a:latin typeface="Dotum"/>
                <a:cs typeface="Dotum"/>
              </a:rPr>
              <a:t>주요기능</a:t>
            </a:r>
            <a:r>
              <a:rPr sz="800" spc="19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14" dirty="0">
                <a:solidFill>
                  <a:srgbClr val="FFFFFF"/>
                </a:solidFill>
                <a:latin typeface="Dotum"/>
                <a:cs typeface="Dotum"/>
              </a:rPr>
              <a:t>간략히</a:t>
            </a:r>
            <a:r>
              <a:rPr sz="800" spc="18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Dotum"/>
                <a:cs typeface="Dotum"/>
              </a:rPr>
              <a:t>작성하기</a:t>
            </a:r>
          </a:p>
          <a:p>
            <a:pPr marL="0" marR="0">
              <a:lnSpc>
                <a:spcPts val="803"/>
              </a:lnSpc>
              <a:spcBef>
                <a:spcPts val="384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아래</a:t>
            </a:r>
            <a:r>
              <a:rPr sz="800" spc="18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Dotum"/>
                <a:cs typeface="Dotum"/>
              </a:rPr>
              <a:t>내용</a:t>
            </a:r>
            <a:r>
              <a:rPr sz="800" spc="20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Dotum"/>
                <a:cs typeface="Dotum"/>
              </a:rPr>
              <a:t>참고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149400" y="1091397"/>
            <a:ext cx="1042395" cy="183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4.4.2)</a:t>
            </a:r>
            <a:r>
              <a:rPr sz="1000" spc="199" dirty="0">
                <a:solidFill>
                  <a:srgbClr val="000000"/>
                </a:solidFill>
                <a:latin typeface="LUOGFN+NanumGothic"/>
                <a:cs typeface="LUOGFN+NanumGothic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주요기능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8564145"/>
              </p:ext>
            </p:extLst>
          </p:nvPr>
        </p:nvGraphicFramePr>
        <p:xfrm>
          <a:off x="465882" y="1812063"/>
          <a:ext cx="6797675" cy="7054640"/>
        </p:xfrm>
        <a:graphic>
          <a:graphicData uri="http://schemas.openxmlformats.org/drawingml/2006/table">
            <a:tbl>
              <a:tblPr firstRow="1" firstCol="1" bandRow="1"/>
              <a:tblGrid>
                <a:gridCol w="1019313">
                  <a:extLst>
                    <a:ext uri="{9D8B030D-6E8A-4147-A177-3AD203B41FA5}">
                      <a16:colId xmlns:a16="http://schemas.microsoft.com/office/drawing/2014/main" val="1218175952"/>
                    </a:ext>
                  </a:extLst>
                </a:gridCol>
                <a:gridCol w="5778362">
                  <a:extLst>
                    <a:ext uri="{9D8B030D-6E8A-4147-A177-3AD203B41FA5}">
                      <a16:colId xmlns:a16="http://schemas.microsoft.com/office/drawing/2014/main" val="4219069990"/>
                    </a:ext>
                  </a:extLst>
                </a:gridCol>
              </a:tblGrid>
              <a:tr h="157877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구분</a:t>
                      </a:r>
                    </a:p>
                  </a:txBody>
                  <a:tcPr marL="66397" marR="6639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고객센터 문의하기 쓰기</a:t>
                      </a:r>
                    </a:p>
                  </a:txBody>
                  <a:tcPr marL="66397" marR="6639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4966280"/>
                  </a:ext>
                </a:extLst>
              </a:tr>
              <a:tr h="157877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API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6397" marR="6639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http://43.201.35.110:8080/Kmarket1/cs/qna/write.do?group=qna&amp;cate=%ED%9A%8C%EC%9B%90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6397" marR="6639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3702223"/>
                  </a:ext>
                </a:extLst>
              </a:tr>
              <a:tr h="157877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주요기능</a:t>
                      </a:r>
                    </a:p>
                  </a:txBody>
                  <a:tcPr marL="66397" marR="6639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쿠폰</a:t>
                      </a: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ko-KR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혜택</a:t>
                      </a: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ko-KR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이벤트</a:t>
                      </a: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/ </a:t>
                      </a:r>
                      <a:r>
                        <a:rPr lang="ko-KR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주문</a:t>
                      </a: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ko-KR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결제 취소</a:t>
                      </a: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ko-KR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반품</a:t>
                      </a:r>
                      <a:r>
                        <a:rPr lang="en-US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ko-KR" sz="10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교환</a:t>
                      </a:r>
                    </a:p>
                  </a:txBody>
                  <a:tcPr marL="66397" marR="6639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78260936"/>
                  </a:ext>
                </a:extLst>
              </a:tr>
              <a:tr h="6402368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6397" marR="6639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6376344"/>
                  </a:ext>
                </a:extLst>
              </a:tr>
            </a:tbl>
          </a:graphicData>
        </a:graphic>
      </p:graphicFrame>
      <p:pic>
        <p:nvPicPr>
          <p:cNvPr id="23553" name="그림 2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890" y="3252118"/>
            <a:ext cx="6675811" cy="4824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322337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1272539" y="2832100"/>
            <a:ext cx="4562855" cy="24749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041196" y="1091397"/>
            <a:ext cx="1168887" cy="183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5)</a:t>
            </a:r>
            <a:r>
              <a:rPr sz="1000" spc="190" dirty="0">
                <a:solidFill>
                  <a:srgbClr val="000000"/>
                </a:solidFill>
                <a:latin typeface="LUOGFN+NanumGothic"/>
                <a:cs typeface="LUOGFN+NanumGothic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배포</a:t>
            </a:r>
            <a:r>
              <a:rPr sz="1000" spc="20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및</a:t>
            </a:r>
            <a:r>
              <a:rPr sz="1000" spc="2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테스트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166164" y="1310853"/>
            <a:ext cx="1101831" cy="183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4.5.1)</a:t>
            </a:r>
            <a:r>
              <a:rPr sz="1000" spc="199" dirty="0">
                <a:solidFill>
                  <a:srgbClr val="000000"/>
                </a:solidFill>
                <a:latin typeface="LUOGFN+NanumGothic"/>
                <a:cs typeface="LUOGFN+NanumGothic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배포</a:t>
            </a:r>
            <a:r>
              <a:rPr sz="1000" spc="22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환경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66164" y="1531833"/>
            <a:ext cx="5592551" cy="6240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8153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·</a:t>
            </a:r>
            <a:r>
              <a:rPr sz="1000" spc="31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사용자의</a:t>
            </a:r>
            <a:r>
              <a:rPr sz="1000" spc="22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요청을</a:t>
            </a:r>
            <a:r>
              <a:rPr sz="1000" spc="213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받아</a:t>
            </a:r>
            <a:r>
              <a:rPr sz="1000" spc="232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동적인</a:t>
            </a:r>
            <a:r>
              <a:rPr sz="1000" spc="213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처리를</a:t>
            </a:r>
            <a:r>
              <a:rPr sz="1000" spc="213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수행하는</a:t>
            </a:r>
            <a:r>
              <a:rPr sz="1000" spc="2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WAS(Web Application Server)</a:t>
            </a:r>
            <a:r>
              <a:rPr sz="1000" spc="199" dirty="0">
                <a:solidFill>
                  <a:srgbClr val="000000"/>
                </a:solidFill>
                <a:latin typeface="LUOGFN+NanumGothic"/>
                <a:cs typeface="LUOGFN+NanumGothic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프로그램</a:t>
            </a:r>
            <a:r>
              <a:rPr sz="1000" spc="22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실행</a:t>
            </a:r>
          </a:p>
          <a:p>
            <a:pPr marL="108153" marR="0">
              <a:lnSpc>
                <a:spcPts val="1145"/>
              </a:lnSpc>
              <a:spcBef>
                <a:spcPts val="644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·</a:t>
            </a:r>
            <a:r>
              <a:rPr sz="1000" spc="31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애플리케이션</a:t>
            </a:r>
            <a:r>
              <a:rPr sz="1000" spc="228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WAR(Web Archive)</a:t>
            </a:r>
            <a:r>
              <a:rPr sz="1000" spc="198" dirty="0">
                <a:solidFill>
                  <a:srgbClr val="000000"/>
                </a:solidFill>
                <a:latin typeface="LUOGFN+NanumGothic"/>
                <a:cs typeface="LUOGFN+NanumGothic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배포</a:t>
            </a:r>
            <a:r>
              <a:rPr sz="1000" spc="22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파일</a:t>
            </a:r>
          </a:p>
          <a:p>
            <a:pPr marL="0" marR="0">
              <a:lnSpc>
                <a:spcPts val="1145"/>
              </a:lnSpc>
              <a:spcBef>
                <a:spcPts val="582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4.5.2)</a:t>
            </a:r>
            <a:r>
              <a:rPr sz="1000" spc="199" dirty="0">
                <a:solidFill>
                  <a:srgbClr val="000000"/>
                </a:solidFill>
                <a:latin typeface="LUOGFN+NanumGothic"/>
                <a:cs typeface="LUOGFN+NanumGothic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테스트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274317" y="2193249"/>
            <a:ext cx="5051582" cy="6240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·</a:t>
            </a:r>
            <a:r>
              <a:rPr sz="1000" spc="31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단위</a:t>
            </a:r>
            <a:r>
              <a:rPr sz="1000" spc="218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테스트</a:t>
            </a:r>
            <a:r>
              <a:rPr sz="1000" spc="213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:</a:t>
            </a:r>
            <a:r>
              <a:rPr sz="1000" spc="197" dirty="0">
                <a:solidFill>
                  <a:srgbClr val="000000"/>
                </a:solidFill>
                <a:latin typeface="LUOGFN+NanumGothic"/>
                <a:cs typeface="LUOGFN+NanumGothic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개발자가</a:t>
            </a:r>
            <a:r>
              <a:rPr sz="1000" spc="21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개발과정에서</a:t>
            </a:r>
            <a:r>
              <a:rPr sz="1000" spc="2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수행하는</a:t>
            </a:r>
            <a:r>
              <a:rPr sz="1000" spc="2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일반적인</a:t>
            </a:r>
            <a:r>
              <a:rPr sz="1000" spc="218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테스트</a:t>
            </a:r>
            <a:r>
              <a:rPr sz="1000" spc="213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수행</a:t>
            </a:r>
          </a:p>
          <a:p>
            <a:pPr marL="0" marR="0">
              <a:lnSpc>
                <a:spcPts val="1145"/>
              </a:lnSpc>
              <a:spcBef>
                <a:spcPts val="644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·</a:t>
            </a:r>
            <a:r>
              <a:rPr sz="1000" spc="31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통합</a:t>
            </a:r>
            <a:r>
              <a:rPr sz="1000" spc="218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테스트</a:t>
            </a:r>
            <a:r>
              <a:rPr sz="1000" spc="213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:</a:t>
            </a:r>
            <a:r>
              <a:rPr sz="1000" spc="197" dirty="0">
                <a:solidFill>
                  <a:srgbClr val="000000"/>
                </a:solidFill>
                <a:latin typeface="LUOGFN+NanumGothic"/>
                <a:cs typeface="LUOGFN+NanumGothic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모듈</a:t>
            </a:r>
            <a:r>
              <a:rPr sz="1000" spc="232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사이의</a:t>
            </a:r>
            <a:r>
              <a:rPr sz="1000" spc="22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인터페이스</a:t>
            </a: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,</a:t>
            </a:r>
            <a:r>
              <a:rPr sz="1000" spc="185" dirty="0">
                <a:solidFill>
                  <a:srgbClr val="000000"/>
                </a:solidFill>
                <a:latin typeface="LUOGFN+NanumGothic"/>
                <a:cs typeface="LUOGFN+NanumGothic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통합된</a:t>
            </a:r>
            <a:r>
              <a:rPr sz="1000" spc="2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컴포넌트간의</a:t>
            </a:r>
            <a:r>
              <a:rPr sz="1000" spc="2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상호</a:t>
            </a:r>
            <a:r>
              <a:rPr sz="1000" spc="218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작용을</a:t>
            </a:r>
            <a:r>
              <a:rPr sz="1000" spc="2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테스트</a:t>
            </a:r>
            <a:r>
              <a:rPr sz="1000" spc="232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수행</a:t>
            </a:r>
          </a:p>
          <a:p>
            <a:pPr marL="0" marR="0">
              <a:lnSpc>
                <a:spcPts val="1145"/>
              </a:lnSpc>
              <a:spcBef>
                <a:spcPts val="582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·</a:t>
            </a:r>
            <a:r>
              <a:rPr sz="1000" spc="31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인수</a:t>
            </a:r>
            <a:r>
              <a:rPr sz="1000" spc="218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테스트</a:t>
            </a:r>
            <a:r>
              <a:rPr sz="1000" spc="213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:</a:t>
            </a:r>
            <a:r>
              <a:rPr sz="1000" spc="197" dirty="0">
                <a:solidFill>
                  <a:srgbClr val="000000"/>
                </a:solidFill>
                <a:latin typeface="LUOGFN+NanumGothic"/>
                <a:cs typeface="LUOGFN+NanumGothic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일반적인</a:t>
            </a:r>
            <a:r>
              <a:rPr sz="1000" spc="21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최종</a:t>
            </a:r>
            <a:r>
              <a:rPr sz="1000" spc="20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베타</a:t>
            </a:r>
            <a:r>
              <a:rPr sz="1000" spc="22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테스트</a:t>
            </a:r>
            <a:r>
              <a:rPr sz="1000" spc="22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수행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1182928" y="2870454"/>
            <a:ext cx="5464505" cy="66090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14704" y="1094994"/>
            <a:ext cx="1580337" cy="213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380"/>
              </a:lnSpc>
              <a:spcBef>
                <a:spcPts val="0"/>
              </a:spcBef>
              <a:spcAft>
                <a:spcPts val="0"/>
              </a:spcAft>
            </a:pPr>
            <a:r>
              <a:rPr sz="1200" b="1" dirty="0">
                <a:solidFill>
                  <a:srgbClr val="000000"/>
                </a:solidFill>
                <a:latin typeface="MTTESP+NanumGothicBold"/>
                <a:cs typeface="MTTESP+NanumGothicBold"/>
              </a:rPr>
              <a:t>5.</a:t>
            </a:r>
            <a:r>
              <a:rPr sz="1200" b="1" spc="220" dirty="0">
                <a:solidFill>
                  <a:srgbClr val="000000"/>
                </a:solidFill>
                <a:latin typeface="MTTESP+NanumGothicBold"/>
                <a:cs typeface="MTTESP+NanumGothicBold"/>
              </a:rPr>
              <a:t> </a:t>
            </a:r>
            <a:r>
              <a:rPr sz="1200" b="1" dirty="0">
                <a:solidFill>
                  <a:srgbClr val="000000"/>
                </a:solidFill>
                <a:latin typeface="EFWDSD+NanumGothicBold"/>
                <a:cs typeface="EFWDSD+NanumGothicBold"/>
              </a:rPr>
              <a:t>프로젝트</a:t>
            </a:r>
            <a:r>
              <a:rPr sz="1200" b="1" spc="26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200" b="1" dirty="0">
                <a:solidFill>
                  <a:srgbClr val="000000"/>
                </a:solidFill>
                <a:latin typeface="EFWDSD+NanumGothicBold"/>
                <a:cs typeface="EFWDSD+NanumGothicBold"/>
              </a:rPr>
              <a:t>품질관리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041196" y="1348953"/>
            <a:ext cx="1348551" cy="183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1)</a:t>
            </a:r>
            <a:r>
              <a:rPr sz="1000" spc="190" dirty="0">
                <a:solidFill>
                  <a:srgbClr val="000000"/>
                </a:solidFill>
                <a:latin typeface="LUOGFN+NanumGothic"/>
                <a:cs typeface="LUOGFN+NanumGothic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정보기술</a:t>
            </a:r>
            <a:r>
              <a:rPr sz="1000" spc="2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조직체계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274317" y="1569933"/>
            <a:ext cx="5063774" cy="404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·</a:t>
            </a:r>
            <a:r>
              <a:rPr sz="1000" spc="31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PMS(Project Management System)</a:t>
            </a:r>
            <a:r>
              <a:rPr sz="1000" spc="211" dirty="0">
                <a:solidFill>
                  <a:srgbClr val="000000"/>
                </a:solidFill>
                <a:latin typeface="LUOGFN+NanumGothic"/>
                <a:cs typeface="LUOGFN+NanumGothic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운영</a:t>
            </a:r>
            <a:r>
              <a:rPr sz="1000" spc="22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및</a:t>
            </a:r>
            <a:r>
              <a:rPr sz="1000" spc="21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정보기술</a:t>
            </a:r>
            <a:r>
              <a:rPr sz="1000" spc="227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조직체계</a:t>
            </a: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(IT governance)</a:t>
            </a:r>
            <a:r>
              <a:rPr sz="1000" spc="197" dirty="0">
                <a:solidFill>
                  <a:srgbClr val="000000"/>
                </a:solidFill>
                <a:latin typeface="LUOGFN+NanumGothic"/>
                <a:cs typeface="LUOGFN+NanumGothic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수립</a:t>
            </a:r>
          </a:p>
          <a:p>
            <a:pPr marL="0" marR="0">
              <a:lnSpc>
                <a:spcPts val="1145"/>
              </a:lnSpc>
              <a:spcBef>
                <a:spcPts val="644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·</a:t>
            </a:r>
            <a:r>
              <a:rPr sz="1000" spc="31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각</a:t>
            </a:r>
            <a:r>
              <a:rPr sz="1000" spc="21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파트별</a:t>
            </a:r>
            <a:r>
              <a:rPr sz="1000" spc="213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팀장</a:t>
            </a:r>
            <a:r>
              <a:rPr sz="1000" spc="22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및</a:t>
            </a:r>
            <a:r>
              <a:rPr sz="1000" spc="21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회사</a:t>
            </a:r>
            <a:r>
              <a:rPr sz="1000" spc="208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임원들로</a:t>
            </a:r>
            <a:r>
              <a:rPr sz="1000" spc="2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구성된</a:t>
            </a:r>
            <a:r>
              <a:rPr sz="1000" spc="22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별도의</a:t>
            </a:r>
            <a:r>
              <a:rPr sz="1000" spc="23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품질관리조직</a:t>
            </a:r>
            <a:r>
              <a:rPr sz="1000" spc="226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운영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041196" y="2231349"/>
            <a:ext cx="810757" cy="183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2)</a:t>
            </a:r>
            <a:r>
              <a:rPr sz="1000" spc="190" dirty="0">
                <a:solidFill>
                  <a:srgbClr val="000000"/>
                </a:solidFill>
                <a:latin typeface="LUOGFN+NanumGothic"/>
                <a:cs typeface="LUOGFN+NanumGothic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기술이전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274317" y="2452329"/>
            <a:ext cx="5153690" cy="4030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·</a:t>
            </a:r>
            <a:r>
              <a:rPr sz="1000" spc="31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서비스의</a:t>
            </a:r>
            <a:r>
              <a:rPr sz="1000" spc="22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원활한</a:t>
            </a:r>
            <a:r>
              <a:rPr sz="1000" spc="213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운영을</a:t>
            </a:r>
            <a:r>
              <a:rPr sz="1000" spc="216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위해</a:t>
            </a:r>
            <a:r>
              <a:rPr sz="1000" spc="20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시스템</a:t>
            </a:r>
            <a:r>
              <a:rPr sz="1000" spc="213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관리자</a:t>
            </a:r>
            <a:r>
              <a:rPr sz="1000" spc="213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및</a:t>
            </a:r>
            <a:r>
              <a:rPr sz="1000" spc="2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서비스</a:t>
            </a:r>
            <a:r>
              <a:rPr sz="1000" spc="23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운영자에</a:t>
            </a:r>
            <a:r>
              <a:rPr sz="1000" spc="216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대하여</a:t>
            </a:r>
            <a:r>
              <a:rPr sz="1000" spc="213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기술</a:t>
            </a:r>
            <a:r>
              <a:rPr sz="1000" spc="20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이전</a:t>
            </a:r>
            <a:r>
              <a:rPr sz="1000" spc="232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실시</a:t>
            </a:r>
          </a:p>
          <a:p>
            <a:pPr marL="0" marR="0">
              <a:lnSpc>
                <a:spcPts val="1145"/>
              </a:lnSpc>
              <a:spcBef>
                <a:spcPts val="632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·</a:t>
            </a:r>
            <a:r>
              <a:rPr sz="1000" spc="31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기술이전</a:t>
            </a:r>
            <a:r>
              <a:rPr sz="1000" spc="22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방안</a:t>
            </a:r>
            <a:r>
              <a:rPr sz="1000" spc="22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강구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560830" y="2947629"/>
            <a:ext cx="926622" cy="183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기술이전</a:t>
            </a:r>
            <a:r>
              <a:rPr sz="1000" spc="22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방안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4559172" y="2947629"/>
            <a:ext cx="390204" cy="183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내용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2820035" y="3319866"/>
            <a:ext cx="3906666" cy="183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·</a:t>
            </a:r>
            <a:r>
              <a:rPr sz="1000" spc="83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시스템</a:t>
            </a:r>
            <a:r>
              <a:rPr sz="1000" spc="5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구축에</a:t>
            </a:r>
            <a:r>
              <a:rPr sz="1000" spc="5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사용되는</a:t>
            </a:r>
            <a:r>
              <a:rPr sz="1000" spc="54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기초기술</a:t>
            </a:r>
            <a:r>
              <a:rPr sz="1000" spc="5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제공</a:t>
            </a:r>
            <a:r>
              <a:rPr sz="1000" spc="517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및</a:t>
            </a:r>
            <a:r>
              <a:rPr sz="1000" spc="526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시스템</a:t>
            </a:r>
            <a:r>
              <a:rPr sz="1000" spc="528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운영관리에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1253032" y="3525606"/>
            <a:ext cx="1165798" cy="3740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시스템</a:t>
            </a:r>
            <a:r>
              <a:rPr sz="1000" spc="22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운영관리에</a:t>
            </a:r>
          </a:p>
          <a:p>
            <a:pPr marL="0" marR="0">
              <a:lnSpc>
                <a:spcPts val="1145"/>
              </a:lnSpc>
              <a:spcBef>
                <a:spcPts val="354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담당자</a:t>
            </a:r>
            <a:r>
              <a:rPr sz="1000" spc="22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공동참여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2891663" y="3510366"/>
            <a:ext cx="2586517" cy="183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익숙하도록</a:t>
            </a:r>
            <a:r>
              <a:rPr sz="1000" spc="216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관리자</a:t>
            </a: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/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운영자의</a:t>
            </a:r>
            <a:r>
              <a:rPr sz="1000" spc="227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공동</a:t>
            </a:r>
            <a:r>
              <a:rPr sz="1000" spc="218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참여</a:t>
            </a:r>
            <a:r>
              <a:rPr sz="1000" spc="20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진행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2820035" y="3731345"/>
            <a:ext cx="3906408" cy="3725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·</a:t>
            </a:r>
            <a:r>
              <a:rPr sz="1000" spc="83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사업</a:t>
            </a:r>
            <a:r>
              <a:rPr sz="1000" spc="253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수행</a:t>
            </a:r>
            <a:r>
              <a:rPr sz="1000" spc="253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중</a:t>
            </a:r>
            <a:r>
              <a:rPr sz="1000" spc="25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서비스</a:t>
            </a:r>
            <a:r>
              <a:rPr sz="1000" spc="25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운영자가</a:t>
            </a:r>
            <a:r>
              <a:rPr sz="1000" spc="25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전반적인</a:t>
            </a:r>
            <a:r>
              <a:rPr sz="1000" spc="25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업무</a:t>
            </a:r>
            <a:r>
              <a:rPr sz="1000" spc="253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파악</a:t>
            </a:r>
            <a:r>
              <a:rPr sz="1000" spc="26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및</a:t>
            </a:r>
            <a:r>
              <a:rPr sz="1000" spc="238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사업관리를</a:t>
            </a:r>
          </a:p>
          <a:p>
            <a:pPr marL="71627" marR="0">
              <a:lnSpc>
                <a:spcPts val="1145"/>
              </a:lnSpc>
              <a:spcBef>
                <a:spcPts val="392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위한</a:t>
            </a:r>
            <a:r>
              <a:rPr sz="1000" spc="218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정기적인</a:t>
            </a:r>
            <a:r>
              <a:rPr sz="1000" spc="2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보고</a:t>
            </a:r>
            <a:r>
              <a:rPr sz="1000" spc="22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및</a:t>
            </a:r>
            <a:r>
              <a:rPr sz="1000" spc="216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처리결과</a:t>
            </a:r>
            <a:r>
              <a:rPr sz="1000" spc="21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보고를</a:t>
            </a:r>
            <a:r>
              <a:rPr sz="1000" spc="213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통한</a:t>
            </a:r>
            <a:r>
              <a:rPr sz="1000" spc="20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진행사항</a:t>
            </a:r>
            <a:r>
              <a:rPr sz="1000" spc="228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파악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2820035" y="4455246"/>
            <a:ext cx="3906677" cy="183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·</a:t>
            </a:r>
            <a:r>
              <a:rPr sz="1000" spc="83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무상유지보수</a:t>
            </a:r>
            <a:r>
              <a:rPr sz="1000" spc="553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통한</a:t>
            </a:r>
            <a:r>
              <a:rPr sz="1000" spc="553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기술지원</a:t>
            </a: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,</a:t>
            </a:r>
            <a:r>
              <a:rPr sz="1000" spc="509" dirty="0">
                <a:solidFill>
                  <a:srgbClr val="000000"/>
                </a:solidFill>
                <a:latin typeface="LUOGFN+NanumGothic"/>
                <a:cs typeface="LUOGFN+NanumGothic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교육에</a:t>
            </a:r>
            <a:r>
              <a:rPr sz="1000" spc="548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의한</a:t>
            </a:r>
            <a:r>
              <a:rPr sz="1000" spc="553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방법</a:t>
            </a:r>
            <a:r>
              <a:rPr sz="1000" spc="11" dirty="0">
                <a:solidFill>
                  <a:srgbClr val="000000"/>
                </a:solidFill>
                <a:latin typeface="LUOGFN+NanumGothic"/>
                <a:cs typeface="LUOGFN+NanumGothic"/>
              </a:rPr>
              <a:t>(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교육훈련</a:t>
            </a:r>
            <a:r>
              <a:rPr sz="1000" spc="55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계획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1253032" y="4645746"/>
            <a:ext cx="1523979" cy="183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체계적</a:t>
            </a:r>
            <a:r>
              <a:rPr sz="1000" spc="22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기술이전</a:t>
            </a:r>
            <a:r>
              <a:rPr sz="1000" spc="216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및</a:t>
            </a:r>
            <a:r>
              <a:rPr sz="1000" spc="2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교육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2891663" y="4645746"/>
            <a:ext cx="3835008" cy="183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기반</a:t>
            </a: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),</a:t>
            </a:r>
            <a:r>
              <a:rPr sz="1000" spc="713" dirty="0">
                <a:solidFill>
                  <a:srgbClr val="000000"/>
                </a:solidFill>
                <a:latin typeface="LUOGFN+NanumGothic"/>
                <a:cs typeface="LUOGFN+NanumGothic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문서에</a:t>
            </a:r>
            <a:r>
              <a:rPr sz="1000" spc="74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의한</a:t>
            </a:r>
            <a:r>
              <a:rPr sz="1000" spc="748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방법</a:t>
            </a: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(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산출물</a:t>
            </a:r>
            <a:r>
              <a:rPr sz="1000" spc="746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자료</a:t>
            </a: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)</a:t>
            </a:r>
            <a:r>
              <a:rPr sz="1000" spc="713" dirty="0">
                <a:solidFill>
                  <a:srgbClr val="000000"/>
                </a:solidFill>
                <a:latin typeface="LUOGFN+NanumGothic"/>
                <a:cs typeface="LUOGFN+NanumGothic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등</a:t>
            </a:r>
            <a:r>
              <a:rPr sz="1000" spc="7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다양한</a:t>
            </a:r>
            <a:r>
              <a:rPr sz="1000" spc="74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방법으로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2891663" y="4834722"/>
            <a:ext cx="1165848" cy="183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체계적인</a:t>
            </a:r>
            <a:r>
              <a:rPr sz="1000" spc="22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기술지원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2820035" y="5493090"/>
            <a:ext cx="3751229" cy="183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·</a:t>
            </a:r>
            <a:r>
              <a:rPr sz="1000" spc="83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사업</a:t>
            </a:r>
            <a:r>
              <a:rPr sz="1000" spc="218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수행</a:t>
            </a:r>
            <a:r>
              <a:rPr sz="1000" spc="20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각</a:t>
            </a:r>
            <a:r>
              <a:rPr sz="1000" spc="2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단계별로</a:t>
            </a:r>
            <a:r>
              <a:rPr sz="1000" spc="218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필요한</a:t>
            </a:r>
            <a:r>
              <a:rPr sz="1000" spc="213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기본기술</a:t>
            </a:r>
            <a:r>
              <a:rPr sz="1000" spc="21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및</a:t>
            </a:r>
            <a:r>
              <a:rPr sz="1000" spc="2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프로젝트</a:t>
            </a:r>
            <a:r>
              <a:rPr sz="1000" spc="217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관리</a:t>
            </a:r>
            <a:r>
              <a:rPr sz="1000" spc="20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지원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2820035" y="5714324"/>
            <a:ext cx="3906677" cy="3740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·</a:t>
            </a:r>
            <a:r>
              <a:rPr sz="1000" spc="83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서비스</a:t>
            </a:r>
            <a:r>
              <a:rPr sz="1000" spc="50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운영자를</a:t>
            </a:r>
            <a:r>
              <a:rPr sz="1000" spc="50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대상으로</a:t>
            </a:r>
            <a:r>
              <a:rPr sz="1000" spc="50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교육을</a:t>
            </a:r>
            <a:r>
              <a:rPr sz="1000" spc="488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실시함으로써</a:t>
            </a:r>
            <a:r>
              <a:rPr sz="1000" spc="50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시스템</a:t>
            </a:r>
            <a:r>
              <a:rPr sz="1000" spc="50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관리에</a:t>
            </a:r>
          </a:p>
          <a:p>
            <a:pPr marL="71627" marR="0">
              <a:lnSpc>
                <a:spcPts val="1145"/>
              </a:lnSpc>
              <a:spcBef>
                <a:spcPts val="354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사용할</a:t>
            </a:r>
            <a:r>
              <a:rPr sz="1000" spc="22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기술을</a:t>
            </a:r>
            <a:r>
              <a:rPr sz="1000" spc="22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이전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2820035" y="6124280"/>
            <a:ext cx="3906677" cy="3740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·</a:t>
            </a:r>
            <a:r>
              <a:rPr sz="1000" spc="83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기존</a:t>
            </a:r>
            <a:r>
              <a:rPr sz="1000" spc="253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사업을</a:t>
            </a:r>
            <a:r>
              <a:rPr sz="1000" spc="253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통하여</a:t>
            </a:r>
            <a:r>
              <a:rPr sz="1000" spc="24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축적된</a:t>
            </a:r>
            <a:r>
              <a:rPr sz="1000" spc="25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관련</a:t>
            </a:r>
            <a:r>
              <a:rPr sz="1000" spc="253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노하우</a:t>
            </a:r>
            <a:r>
              <a:rPr sz="1000" spc="24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및</a:t>
            </a:r>
            <a:r>
              <a:rPr sz="1000" spc="25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시스템의</a:t>
            </a:r>
            <a:r>
              <a:rPr sz="1000" spc="26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보완사항</a:t>
            </a:r>
            <a:r>
              <a:rPr sz="1000" spc="253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등</a:t>
            </a:r>
          </a:p>
          <a:p>
            <a:pPr marL="71627" marR="0">
              <a:lnSpc>
                <a:spcPts val="1145"/>
              </a:lnSpc>
              <a:spcBef>
                <a:spcPts val="354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사업</a:t>
            </a:r>
            <a:r>
              <a:rPr sz="1000" spc="218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진행</a:t>
            </a:r>
            <a:r>
              <a:rPr sz="1000" spc="20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중</a:t>
            </a:r>
            <a:r>
              <a:rPr sz="1000" spc="2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습득한</a:t>
            </a:r>
            <a:r>
              <a:rPr sz="1000" spc="22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노하우를</a:t>
            </a:r>
            <a:r>
              <a:rPr sz="1000" spc="218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함께</a:t>
            </a:r>
            <a:r>
              <a:rPr sz="1000" spc="22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이전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2820035" y="6535760"/>
            <a:ext cx="3905153" cy="3725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·</a:t>
            </a:r>
            <a:r>
              <a:rPr sz="1000" spc="83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사업</a:t>
            </a:r>
            <a:r>
              <a:rPr sz="1000" spc="56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추진</a:t>
            </a:r>
            <a:r>
              <a:rPr sz="1000" spc="56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기간</a:t>
            </a:r>
            <a:r>
              <a:rPr sz="1000" spc="553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중</a:t>
            </a:r>
            <a:r>
              <a:rPr sz="1000" spc="563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운영자</a:t>
            </a:r>
            <a:r>
              <a:rPr sz="1000" spc="548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및</a:t>
            </a:r>
            <a:r>
              <a:rPr sz="1000" spc="573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관리자가</a:t>
            </a:r>
            <a:r>
              <a:rPr sz="1000" spc="563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필요로</a:t>
            </a:r>
            <a:r>
              <a:rPr sz="1000" spc="58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하는</a:t>
            </a:r>
            <a:r>
              <a:rPr sz="1000" spc="56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기술을</a:t>
            </a:r>
          </a:p>
          <a:p>
            <a:pPr marL="71627" marR="0">
              <a:lnSpc>
                <a:spcPts val="1145"/>
              </a:lnSpc>
              <a:spcBef>
                <a:spcPts val="392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지속적으로</a:t>
            </a:r>
            <a:r>
              <a:rPr sz="1000" spc="216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지원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1253032" y="6630248"/>
            <a:ext cx="926571" cy="183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기술이전</a:t>
            </a:r>
            <a:r>
              <a:rPr sz="1000" spc="22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방식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2820035" y="6945716"/>
            <a:ext cx="3906677" cy="3740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·</a:t>
            </a:r>
            <a:r>
              <a:rPr sz="1000" spc="83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특히</a:t>
            </a:r>
            <a:r>
              <a:rPr sz="1000" spc="5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용역사에서</a:t>
            </a:r>
            <a:r>
              <a:rPr sz="1000" spc="528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마련한</a:t>
            </a:r>
            <a:r>
              <a:rPr sz="1000" spc="538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교육훈련</a:t>
            </a:r>
            <a:r>
              <a:rPr sz="1000" spc="5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계획을</a:t>
            </a:r>
            <a:r>
              <a:rPr sz="1000" spc="5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통한</a:t>
            </a:r>
            <a:r>
              <a:rPr sz="1000" spc="52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집중적인</a:t>
            </a:r>
            <a:r>
              <a:rPr sz="1000" spc="526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기술</a:t>
            </a:r>
          </a:p>
          <a:p>
            <a:pPr marL="71627" marR="0">
              <a:lnSpc>
                <a:spcPts val="1145"/>
              </a:lnSpc>
              <a:spcBef>
                <a:spcPts val="354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이전을</a:t>
            </a:r>
            <a:r>
              <a:rPr sz="1000" spc="22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수행</a:t>
            </a:r>
          </a:p>
        </p:txBody>
      </p:sp>
      <p:sp>
        <p:nvSpPr>
          <p:cNvPr id="24" name="object 24"/>
          <p:cNvSpPr txBox="1"/>
          <p:nvPr/>
        </p:nvSpPr>
        <p:spPr>
          <a:xfrm>
            <a:off x="2820035" y="7355671"/>
            <a:ext cx="2619999" cy="3740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·</a:t>
            </a:r>
            <a:r>
              <a:rPr sz="1000" spc="83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제안된</a:t>
            </a:r>
            <a:r>
              <a:rPr sz="1000" spc="938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시스템에</a:t>
            </a:r>
            <a:r>
              <a:rPr sz="1000" spc="923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대한</a:t>
            </a:r>
            <a:r>
              <a:rPr sz="1000" spc="927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기술</a:t>
            </a:r>
            <a:r>
              <a:rPr sz="1000" spc="926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발전방향</a:t>
            </a:r>
          </a:p>
          <a:p>
            <a:pPr marL="71627" marR="0">
              <a:lnSpc>
                <a:spcPts val="1145"/>
              </a:lnSpc>
              <a:spcBef>
                <a:spcPts val="354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정기적으로</a:t>
            </a:r>
            <a:r>
              <a:rPr sz="1000" spc="216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전달</a:t>
            </a:r>
          </a:p>
        </p:txBody>
      </p:sp>
      <p:sp>
        <p:nvSpPr>
          <p:cNvPr id="25" name="object 25"/>
          <p:cNvSpPr txBox="1"/>
          <p:nvPr/>
        </p:nvSpPr>
        <p:spPr>
          <a:xfrm>
            <a:off x="5438521" y="7355671"/>
            <a:ext cx="271302" cy="183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및</a:t>
            </a:r>
          </a:p>
        </p:txBody>
      </p:sp>
      <p:sp>
        <p:nvSpPr>
          <p:cNvPr id="26" name="object 26"/>
          <p:cNvSpPr txBox="1"/>
          <p:nvPr/>
        </p:nvSpPr>
        <p:spPr>
          <a:xfrm>
            <a:off x="5708269" y="7355671"/>
            <a:ext cx="1018371" cy="183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신제품</a:t>
            </a:r>
            <a:r>
              <a:rPr sz="1000" spc="923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정보를</a:t>
            </a:r>
          </a:p>
        </p:txBody>
      </p:sp>
      <p:sp>
        <p:nvSpPr>
          <p:cNvPr id="27" name="object 27"/>
          <p:cNvSpPr txBox="1"/>
          <p:nvPr/>
        </p:nvSpPr>
        <p:spPr>
          <a:xfrm>
            <a:off x="2820035" y="7767152"/>
            <a:ext cx="3214400" cy="183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·</a:t>
            </a:r>
            <a:r>
              <a:rPr sz="1000" spc="83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사업</a:t>
            </a:r>
            <a:r>
              <a:rPr sz="1000" spc="218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수행</a:t>
            </a:r>
            <a:r>
              <a:rPr sz="1000" spc="20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완료</a:t>
            </a:r>
            <a:r>
              <a:rPr sz="1000" spc="22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전까지</a:t>
            </a:r>
            <a:r>
              <a:rPr sz="1000" spc="2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관련</a:t>
            </a:r>
            <a:r>
              <a:rPr sz="1000" spc="22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분야</a:t>
            </a:r>
            <a:r>
              <a:rPr sz="1000" spc="218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정보기술</a:t>
            </a:r>
            <a:r>
              <a:rPr sz="1000" spc="2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자문</a:t>
            </a:r>
            <a:r>
              <a:rPr sz="1000" spc="22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수행</a:t>
            </a:r>
          </a:p>
        </p:txBody>
      </p:sp>
      <p:sp>
        <p:nvSpPr>
          <p:cNvPr id="28" name="object 28"/>
          <p:cNvSpPr txBox="1"/>
          <p:nvPr/>
        </p:nvSpPr>
        <p:spPr>
          <a:xfrm>
            <a:off x="2820035" y="8538677"/>
            <a:ext cx="3214400" cy="404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·</a:t>
            </a:r>
            <a:r>
              <a:rPr sz="1000" spc="83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프로젝트에서</a:t>
            </a:r>
            <a:r>
              <a:rPr sz="1000" spc="228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작성된</a:t>
            </a:r>
            <a:r>
              <a:rPr sz="1000" spc="22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모든</a:t>
            </a:r>
            <a:r>
              <a:rPr sz="1000" spc="23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산출물은</a:t>
            </a:r>
            <a:r>
              <a:rPr sz="1000" spc="22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주관</a:t>
            </a:r>
            <a:r>
              <a:rPr sz="1000" spc="22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기관에</a:t>
            </a:r>
            <a:r>
              <a:rPr sz="1000" spc="22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인계</a:t>
            </a:r>
          </a:p>
          <a:p>
            <a:pPr marL="0" marR="0">
              <a:lnSpc>
                <a:spcPts val="1145"/>
              </a:lnSpc>
              <a:spcBef>
                <a:spcPts val="644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·</a:t>
            </a:r>
            <a:r>
              <a:rPr sz="1000" spc="83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프로그램</a:t>
            </a:r>
            <a:r>
              <a:rPr sz="1000" spc="22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소스</a:t>
            </a: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,</a:t>
            </a:r>
            <a:r>
              <a:rPr sz="1000" spc="197" dirty="0">
                <a:solidFill>
                  <a:srgbClr val="000000"/>
                </a:solidFill>
                <a:latin typeface="LUOGFN+NanumGothic"/>
                <a:cs typeface="LUOGFN+NanumGothic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이미지</a:t>
            </a:r>
            <a:r>
              <a:rPr sz="1000" spc="2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원본파일</a:t>
            </a:r>
          </a:p>
        </p:txBody>
      </p:sp>
      <p:sp>
        <p:nvSpPr>
          <p:cNvPr id="29" name="object 29"/>
          <p:cNvSpPr txBox="1"/>
          <p:nvPr/>
        </p:nvSpPr>
        <p:spPr>
          <a:xfrm>
            <a:off x="1253032" y="8759657"/>
            <a:ext cx="1464375" cy="183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산출물을</a:t>
            </a:r>
            <a:r>
              <a:rPr sz="1000" spc="22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통한</a:t>
            </a:r>
            <a:r>
              <a:rPr sz="1000" spc="22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기술이전</a:t>
            </a:r>
          </a:p>
        </p:txBody>
      </p:sp>
      <p:sp>
        <p:nvSpPr>
          <p:cNvPr id="30" name="object 30"/>
          <p:cNvSpPr txBox="1"/>
          <p:nvPr/>
        </p:nvSpPr>
        <p:spPr>
          <a:xfrm>
            <a:off x="2820035" y="8980637"/>
            <a:ext cx="1709958" cy="183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·</a:t>
            </a:r>
            <a:r>
              <a:rPr sz="1000" spc="83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시스템</a:t>
            </a:r>
            <a:r>
              <a:rPr sz="1000" spc="22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운영</a:t>
            </a: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/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관리자</a:t>
            </a:r>
            <a:r>
              <a:rPr sz="1000" spc="2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매뉴얼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1182928" y="2519934"/>
            <a:ext cx="5464505" cy="660907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041196" y="1091397"/>
            <a:ext cx="1526986" cy="183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3)</a:t>
            </a:r>
            <a:r>
              <a:rPr sz="1000" spc="190" dirty="0">
                <a:solidFill>
                  <a:srgbClr val="000000"/>
                </a:solidFill>
                <a:latin typeface="LUOGFN+NanumGothic"/>
                <a:cs typeface="LUOGFN+NanumGothic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모니터링</a:t>
            </a:r>
            <a:r>
              <a:rPr sz="1000" spc="2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및</a:t>
            </a:r>
            <a:r>
              <a:rPr sz="1000" spc="21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유지보수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274317" y="1310853"/>
            <a:ext cx="3124611" cy="183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·</a:t>
            </a:r>
            <a:r>
              <a:rPr sz="1000" spc="31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프로젝트</a:t>
            </a:r>
            <a:r>
              <a:rPr sz="1000" spc="22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매뉴얼</a:t>
            </a:r>
            <a:r>
              <a:rPr sz="1000" spc="213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작성과</a:t>
            </a:r>
            <a:r>
              <a:rPr sz="1000" spc="20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상시</a:t>
            </a:r>
            <a:r>
              <a:rPr sz="1000" spc="20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모니터링</a:t>
            </a:r>
            <a:r>
              <a:rPr sz="1000" spc="21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보고서</a:t>
            </a:r>
            <a:r>
              <a:rPr sz="1000" spc="2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작성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274317" y="1531833"/>
            <a:ext cx="5153690" cy="3740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·</a:t>
            </a:r>
            <a:r>
              <a:rPr sz="1000" spc="31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신규</a:t>
            </a:r>
            <a:r>
              <a:rPr sz="1000" spc="218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프로젝트팀과</a:t>
            </a:r>
            <a:r>
              <a:rPr sz="1000" spc="2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운영관리팀을</a:t>
            </a:r>
            <a:r>
              <a:rPr sz="1000" spc="218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별도로</a:t>
            </a:r>
            <a:r>
              <a:rPr sz="1000" spc="213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운영</a:t>
            </a:r>
            <a:r>
              <a:rPr sz="1000" spc="20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프로젝트의</a:t>
            </a:r>
            <a:r>
              <a:rPr sz="1000" spc="217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유지보수</a:t>
            </a:r>
            <a:r>
              <a:rPr sz="1000" spc="21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및</a:t>
            </a:r>
            <a:r>
              <a:rPr sz="1000" spc="2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품질</a:t>
            </a:r>
            <a:r>
              <a:rPr sz="1000" spc="22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향상을</a:t>
            </a:r>
            <a:r>
              <a:rPr sz="1000" spc="228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통한</a:t>
            </a:r>
          </a:p>
          <a:p>
            <a:pPr marL="108204" marR="0">
              <a:lnSpc>
                <a:spcPts val="1145"/>
              </a:lnSpc>
              <a:spcBef>
                <a:spcPts val="354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고도화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274317" y="1941789"/>
            <a:ext cx="5490500" cy="564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·</a:t>
            </a:r>
            <a:r>
              <a:rPr sz="1000" spc="31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시스템</a:t>
            </a:r>
            <a:r>
              <a:rPr sz="1000" spc="22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안정적인</a:t>
            </a:r>
            <a:r>
              <a:rPr sz="1000" spc="216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운영과</a:t>
            </a:r>
            <a:r>
              <a:rPr sz="1000" spc="216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원활한</a:t>
            </a:r>
            <a:r>
              <a:rPr sz="1000" spc="213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서비스를</a:t>
            </a:r>
            <a:r>
              <a:rPr sz="1000" spc="2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위하여</a:t>
            </a:r>
            <a:r>
              <a:rPr sz="1000" spc="23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하자보수체계를</a:t>
            </a:r>
            <a:r>
              <a:rPr sz="1000" spc="216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확립하고</a:t>
            </a: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,</a:t>
            </a:r>
            <a:r>
              <a:rPr sz="1000" spc="197" dirty="0">
                <a:solidFill>
                  <a:srgbClr val="000000"/>
                </a:solidFill>
                <a:latin typeface="LUOGFN+NanumGothic"/>
                <a:cs typeface="LUOGFN+NanumGothic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시스템</a:t>
            </a:r>
            <a:r>
              <a:rPr sz="1000" spc="216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장애</a:t>
            </a:r>
            <a:r>
              <a:rPr sz="1000" spc="22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발생</a:t>
            </a:r>
          </a:p>
          <a:p>
            <a:pPr marL="108204" marR="0">
              <a:lnSpc>
                <a:spcPts val="1145"/>
              </a:lnSpc>
              <a:spcBef>
                <a:spcPts val="354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시</a:t>
            </a:r>
            <a:r>
              <a:rPr sz="1000" spc="21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전담</a:t>
            </a:r>
            <a:r>
              <a:rPr sz="1000" spc="22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요원의</a:t>
            </a:r>
            <a:r>
              <a:rPr sz="1000" spc="22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신속한</a:t>
            </a:r>
            <a:r>
              <a:rPr sz="1000" spc="216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대응이</a:t>
            </a:r>
            <a:r>
              <a:rPr sz="1000" spc="213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이루어지도록</a:t>
            </a:r>
            <a:r>
              <a:rPr sz="1000" spc="2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하며</a:t>
            </a: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,</a:t>
            </a:r>
            <a:r>
              <a:rPr sz="1000" spc="185" dirty="0">
                <a:solidFill>
                  <a:srgbClr val="000000"/>
                </a:solidFill>
                <a:latin typeface="LUOGFN+NanumGothic"/>
                <a:cs typeface="LUOGFN+NanumGothic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시스템</a:t>
            </a:r>
            <a:r>
              <a:rPr sz="1000" spc="213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최적</a:t>
            </a:r>
            <a:r>
              <a:rPr sz="1000" spc="22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운영방안</a:t>
            </a:r>
            <a:r>
              <a:rPr sz="1000" spc="216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및</a:t>
            </a:r>
            <a:r>
              <a:rPr sz="1000" spc="2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장애에</a:t>
            </a:r>
            <a:r>
              <a:rPr sz="1000" spc="232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대한</a:t>
            </a:r>
            <a:r>
              <a:rPr sz="1000" spc="218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응급</a:t>
            </a:r>
          </a:p>
          <a:p>
            <a:pPr marL="108204" marR="0">
              <a:lnSpc>
                <a:spcPts val="1145"/>
              </a:lnSpc>
              <a:spcBef>
                <a:spcPts val="354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처리</a:t>
            </a:r>
            <a:r>
              <a:rPr sz="1000" spc="218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방안</a:t>
            </a:r>
            <a:r>
              <a:rPr sz="1000" spc="20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등의</a:t>
            </a:r>
            <a:r>
              <a:rPr sz="1000" spc="22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대책을</a:t>
            </a:r>
            <a:r>
              <a:rPr sz="1000" spc="216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마련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769617" y="2598633"/>
            <a:ext cx="509107" cy="183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사용자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4095622" y="2598633"/>
            <a:ext cx="1318710" cy="183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운영관리팀</a:t>
            </a: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(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유지보수</a:t>
            </a: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)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3283330" y="3217758"/>
            <a:ext cx="867049" cy="183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sz="1000" b="1" dirty="0">
                <a:solidFill>
                  <a:srgbClr val="FFFFFF"/>
                </a:solidFill>
                <a:latin typeface="EFWDSD+NanumGothicBold"/>
                <a:cs typeface="EFWDSD+NanumGothicBold"/>
              </a:rPr>
              <a:t>고객지원창구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1673605" y="3251323"/>
            <a:ext cx="658368" cy="2063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324"/>
              </a:lnSpc>
              <a:spcBef>
                <a:spcPts val="0"/>
              </a:spcBef>
              <a:spcAft>
                <a:spcPts val="0"/>
              </a:spcAft>
            </a:pPr>
            <a:r>
              <a:rPr sz="1000" b="1" dirty="0">
                <a:solidFill>
                  <a:srgbClr val="FFFFFF"/>
                </a:solidFill>
                <a:latin typeface="Malgun Gothic"/>
                <a:cs typeface="Malgun Gothic"/>
              </a:rPr>
              <a:t>문제발생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3150742" y="3584066"/>
            <a:ext cx="1082801" cy="5093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34"/>
              </a:lnSpc>
              <a:spcBef>
                <a:spcPts val="0"/>
              </a:spcBef>
              <a:spcAft>
                <a:spcPts val="0"/>
              </a:spcAft>
            </a:pPr>
            <a:r>
              <a:rPr sz="900" dirty="0">
                <a:solidFill>
                  <a:srgbClr val="000000"/>
                </a:solidFill>
                <a:latin typeface="IHPDMS+NanumGothic"/>
                <a:cs typeface="IHPDMS+NanumGothic"/>
              </a:rPr>
              <a:t>·</a:t>
            </a:r>
            <a:r>
              <a:rPr sz="900" spc="66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900" dirty="0">
                <a:solidFill>
                  <a:srgbClr val="000000"/>
                </a:solidFill>
                <a:latin typeface="IHPDMS+NanumGothic"/>
                <a:cs typeface="IHPDMS+NanumGothic"/>
              </a:rPr>
              <a:t>접수</a:t>
            </a:r>
            <a:r>
              <a:rPr sz="900" spc="19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900" dirty="0">
                <a:solidFill>
                  <a:srgbClr val="000000"/>
                </a:solidFill>
                <a:latin typeface="IHPDMS+NanumGothic"/>
                <a:cs typeface="IHPDMS+NanumGothic"/>
              </a:rPr>
              <a:t>및</a:t>
            </a:r>
            <a:r>
              <a:rPr sz="900" spc="2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900" dirty="0">
                <a:solidFill>
                  <a:srgbClr val="000000"/>
                </a:solidFill>
                <a:latin typeface="IHPDMS+NanumGothic"/>
                <a:cs typeface="IHPDMS+NanumGothic"/>
              </a:rPr>
              <a:t>대응</a:t>
            </a:r>
          </a:p>
          <a:p>
            <a:pPr marL="0" marR="0">
              <a:lnSpc>
                <a:spcPts val="1034"/>
              </a:lnSpc>
              <a:spcBef>
                <a:spcPts val="358"/>
              </a:spcBef>
              <a:spcAft>
                <a:spcPts val="0"/>
              </a:spcAft>
            </a:pPr>
            <a:r>
              <a:rPr sz="900" dirty="0">
                <a:solidFill>
                  <a:srgbClr val="000000"/>
                </a:solidFill>
                <a:latin typeface="IHPDMS+NanumGothic"/>
                <a:cs typeface="IHPDMS+NanumGothic"/>
              </a:rPr>
              <a:t>·</a:t>
            </a:r>
            <a:r>
              <a:rPr sz="900" spc="66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900" dirty="0">
                <a:solidFill>
                  <a:srgbClr val="000000"/>
                </a:solidFill>
                <a:latin typeface="IHPDMS+NanumGothic"/>
                <a:cs typeface="IHPDMS+NanumGothic"/>
              </a:rPr>
              <a:t>문제점</a:t>
            </a:r>
            <a:r>
              <a:rPr sz="900" spc="183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900" dirty="0">
                <a:solidFill>
                  <a:srgbClr val="000000"/>
                </a:solidFill>
                <a:latin typeface="IHPDMS+NanumGothic"/>
                <a:cs typeface="IHPDMS+NanumGothic"/>
              </a:rPr>
              <a:t>및</a:t>
            </a:r>
            <a:r>
              <a:rPr sz="900" spc="2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900" dirty="0">
                <a:solidFill>
                  <a:srgbClr val="000000"/>
                </a:solidFill>
                <a:latin typeface="IHPDMS+NanumGothic"/>
                <a:cs typeface="IHPDMS+NanumGothic"/>
              </a:rPr>
              <a:t>해결책</a:t>
            </a:r>
          </a:p>
          <a:p>
            <a:pPr marL="71627" marR="0">
              <a:lnSpc>
                <a:spcPts val="1034"/>
              </a:lnSpc>
              <a:spcBef>
                <a:spcPts val="297"/>
              </a:spcBef>
              <a:spcAft>
                <a:spcPts val="0"/>
              </a:spcAft>
            </a:pPr>
            <a:r>
              <a:rPr sz="900" dirty="0">
                <a:solidFill>
                  <a:srgbClr val="000000"/>
                </a:solidFill>
                <a:latin typeface="IHPDMS+NanumGothic"/>
                <a:cs typeface="IHPDMS+NanumGothic"/>
              </a:rPr>
              <a:t>파악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2014982" y="4582406"/>
            <a:ext cx="352228" cy="1739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69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000000"/>
                </a:solidFill>
                <a:latin typeface="Malgun Gothic"/>
                <a:cs typeface="Malgun Gothic"/>
              </a:rPr>
              <a:t>Pass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3361054" y="4728042"/>
            <a:ext cx="688878" cy="183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sz="1000" b="1" dirty="0">
                <a:solidFill>
                  <a:srgbClr val="FFFFFF"/>
                </a:solidFill>
                <a:latin typeface="EFWDSD+NanumGothicBold"/>
                <a:cs typeface="EFWDSD+NanumGothicBold"/>
              </a:rPr>
              <a:t>임시</a:t>
            </a:r>
            <a:r>
              <a:rPr sz="1000" b="1" spc="218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000" b="1" dirty="0">
                <a:solidFill>
                  <a:srgbClr val="FFFFFF"/>
                </a:solidFill>
                <a:latin typeface="EFWDSD+NanumGothicBold"/>
                <a:cs typeface="EFWDSD+NanumGothicBold"/>
              </a:rPr>
              <a:t>조치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3819778" y="5099042"/>
            <a:ext cx="306658" cy="1739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69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000000"/>
                </a:solidFill>
                <a:latin typeface="Malgun Gothic"/>
                <a:cs typeface="Malgun Gothic"/>
              </a:rPr>
              <a:t>Fail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5392801" y="5343738"/>
            <a:ext cx="509107" cy="183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sz="1000" b="1" dirty="0">
                <a:solidFill>
                  <a:srgbClr val="FFFFFF"/>
                </a:solidFill>
                <a:latin typeface="EFWDSD+NanumGothicBold"/>
                <a:cs typeface="EFWDSD+NanumGothicBold"/>
              </a:rPr>
              <a:t>검토자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4476877" y="5387078"/>
            <a:ext cx="306658" cy="1739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69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000000"/>
                </a:solidFill>
                <a:latin typeface="Malgun Gothic"/>
                <a:cs typeface="Malgun Gothic"/>
              </a:rPr>
              <a:t>Fail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3304666" y="5577164"/>
            <a:ext cx="807750" cy="183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sz="1000" b="1" dirty="0">
                <a:solidFill>
                  <a:srgbClr val="FFFFFF"/>
                </a:solidFill>
                <a:latin typeface="EFWDSD+NanumGothicBold"/>
                <a:cs typeface="EFWDSD+NanumGothicBold"/>
              </a:rPr>
              <a:t>시스템</a:t>
            </a:r>
            <a:r>
              <a:rPr sz="1000" b="1" spc="22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000" b="1" dirty="0">
                <a:solidFill>
                  <a:srgbClr val="FFFFFF"/>
                </a:solidFill>
                <a:latin typeface="EFWDSD+NanumGothicBold"/>
                <a:cs typeface="EFWDSD+NanumGothicBold"/>
              </a:rPr>
              <a:t>이상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5071236" y="5754497"/>
            <a:ext cx="921562" cy="169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34"/>
              </a:lnSpc>
              <a:spcBef>
                <a:spcPts val="0"/>
              </a:spcBef>
              <a:spcAft>
                <a:spcPts val="0"/>
              </a:spcAft>
            </a:pPr>
            <a:r>
              <a:rPr sz="900" dirty="0">
                <a:solidFill>
                  <a:srgbClr val="000000"/>
                </a:solidFill>
                <a:latin typeface="IHPDMS+NanumGothic"/>
                <a:cs typeface="IHPDMS+NanumGothic"/>
              </a:rPr>
              <a:t>·</a:t>
            </a:r>
            <a:r>
              <a:rPr sz="900" spc="66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900" dirty="0">
                <a:solidFill>
                  <a:srgbClr val="000000"/>
                </a:solidFill>
                <a:latin typeface="IHPDMS+NanumGothic"/>
                <a:cs typeface="IHPDMS+NanumGothic"/>
              </a:rPr>
              <a:t>시스템</a:t>
            </a:r>
            <a:r>
              <a:rPr sz="900" spc="183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900" dirty="0">
                <a:solidFill>
                  <a:srgbClr val="000000"/>
                </a:solidFill>
                <a:latin typeface="IHPDMS+NanumGothic"/>
                <a:cs typeface="IHPDMS+NanumGothic"/>
              </a:rPr>
              <a:t>설계서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3742054" y="6658349"/>
            <a:ext cx="352228" cy="1739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69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000000"/>
                </a:solidFill>
                <a:latin typeface="Malgun Gothic"/>
                <a:cs typeface="Malgun Gothic"/>
              </a:rPr>
              <a:t>Pass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1684273" y="6772017"/>
            <a:ext cx="658368" cy="2063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324"/>
              </a:lnSpc>
              <a:spcBef>
                <a:spcPts val="0"/>
              </a:spcBef>
              <a:spcAft>
                <a:spcPts val="0"/>
              </a:spcAft>
            </a:pPr>
            <a:r>
              <a:rPr sz="1000" b="1" dirty="0">
                <a:solidFill>
                  <a:srgbClr val="FFFFFF"/>
                </a:solidFill>
                <a:latin typeface="Malgun Gothic"/>
                <a:cs typeface="Malgun Gothic"/>
              </a:rPr>
              <a:t>처리완료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5174869" y="6765921"/>
            <a:ext cx="658368" cy="4242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324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Malgun Gothic"/>
                <a:cs typeface="Malgun Gothic"/>
              </a:rPr>
              <a:t>유지보수</a:t>
            </a:r>
          </a:p>
          <a:p>
            <a:pPr marL="0" marR="0">
              <a:lnSpc>
                <a:spcPts val="1324"/>
              </a:lnSpc>
              <a:spcBef>
                <a:spcPts val="391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Malgun Gothic"/>
                <a:cs typeface="Malgun Gothic"/>
              </a:rPr>
              <a:t>범위초과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2056129" y="7864213"/>
            <a:ext cx="356616" cy="1739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69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000000"/>
                </a:solidFill>
                <a:latin typeface="Malgun Gothic"/>
                <a:cs typeface="Malgun Gothic"/>
              </a:rPr>
              <a:t>지원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5270880" y="7986989"/>
            <a:ext cx="748146" cy="183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sz="1000" b="1" dirty="0">
                <a:solidFill>
                  <a:srgbClr val="FFFFFF"/>
                </a:solidFill>
                <a:latin typeface="EFWDSD+NanumGothicBold"/>
                <a:cs typeface="EFWDSD+NanumGothicBold"/>
              </a:rPr>
              <a:t>운영관리자</a:t>
            </a:r>
          </a:p>
        </p:txBody>
      </p:sp>
      <p:sp>
        <p:nvSpPr>
          <p:cNvPr id="24" name="object 24"/>
          <p:cNvSpPr txBox="1"/>
          <p:nvPr/>
        </p:nvSpPr>
        <p:spPr>
          <a:xfrm>
            <a:off x="3033395" y="8148570"/>
            <a:ext cx="1056131" cy="4242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324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FFFFFF"/>
                </a:solidFill>
                <a:latin typeface="IHPDMS+NanumGothic"/>
                <a:cs typeface="IHPDMS+NanumGothic"/>
              </a:rPr>
              <a:t>·</a:t>
            </a:r>
            <a:r>
              <a:rPr sz="1000" spc="83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000" b="1" dirty="0">
                <a:solidFill>
                  <a:srgbClr val="FFFFFF"/>
                </a:solidFill>
                <a:latin typeface="Malgun Gothic"/>
                <a:cs typeface="Malgun Gothic"/>
              </a:rPr>
              <a:t>On-Call</a:t>
            </a:r>
            <a:r>
              <a:rPr sz="1000" b="1" spc="159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1000" b="1" dirty="0">
                <a:solidFill>
                  <a:srgbClr val="FFFFFF"/>
                </a:solidFill>
                <a:latin typeface="Malgun Gothic"/>
                <a:cs typeface="Malgun Gothic"/>
              </a:rPr>
              <a:t>대기</a:t>
            </a:r>
          </a:p>
          <a:p>
            <a:pPr marL="0" marR="0">
              <a:lnSpc>
                <a:spcPts val="1324"/>
              </a:lnSpc>
              <a:spcBef>
                <a:spcPts val="391"/>
              </a:spcBef>
              <a:spcAft>
                <a:spcPts val="0"/>
              </a:spcAft>
            </a:pPr>
            <a:r>
              <a:rPr sz="1000" dirty="0">
                <a:solidFill>
                  <a:srgbClr val="FFFFFF"/>
                </a:solidFill>
                <a:latin typeface="IHPDMS+NanumGothic"/>
                <a:cs typeface="IHPDMS+NanumGothic"/>
              </a:rPr>
              <a:t>·</a:t>
            </a:r>
            <a:r>
              <a:rPr sz="1000" spc="83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000" b="1" dirty="0">
                <a:solidFill>
                  <a:srgbClr val="FFFFFF"/>
                </a:solidFill>
                <a:latin typeface="Malgun Gothic"/>
                <a:cs typeface="Malgun Gothic"/>
              </a:rPr>
              <a:t>유지보수</a:t>
            </a:r>
            <a:r>
              <a:rPr sz="1000" b="1" spc="253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000" b="1" dirty="0">
                <a:solidFill>
                  <a:srgbClr val="FFFFFF"/>
                </a:solidFill>
                <a:latin typeface="Malgun Gothic"/>
                <a:cs typeface="Malgun Gothic"/>
              </a:rPr>
              <a:t>지원</a:t>
            </a:r>
          </a:p>
        </p:txBody>
      </p:sp>
      <p:sp>
        <p:nvSpPr>
          <p:cNvPr id="25" name="object 25"/>
          <p:cNvSpPr txBox="1"/>
          <p:nvPr/>
        </p:nvSpPr>
        <p:spPr>
          <a:xfrm>
            <a:off x="5069713" y="8399017"/>
            <a:ext cx="976502" cy="1695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34"/>
              </a:lnSpc>
              <a:spcBef>
                <a:spcPts val="0"/>
              </a:spcBef>
              <a:spcAft>
                <a:spcPts val="0"/>
              </a:spcAft>
            </a:pPr>
            <a:r>
              <a:rPr sz="900" dirty="0">
                <a:solidFill>
                  <a:srgbClr val="000000"/>
                </a:solidFill>
                <a:latin typeface="IHPDMS+NanumGothic"/>
                <a:cs typeface="IHPDMS+NanumGothic"/>
              </a:rPr>
              <a:t>·</a:t>
            </a:r>
            <a:r>
              <a:rPr sz="900" spc="66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900" dirty="0">
                <a:solidFill>
                  <a:srgbClr val="000000"/>
                </a:solidFill>
                <a:latin typeface="IHPDMS+NanumGothic"/>
                <a:cs typeface="IHPDMS+NanumGothic"/>
              </a:rPr>
              <a:t>재검토</a:t>
            </a:r>
            <a:r>
              <a:rPr sz="900" spc="183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900" dirty="0">
                <a:solidFill>
                  <a:srgbClr val="000000"/>
                </a:solidFill>
                <a:latin typeface="IHPDMS+NanumGothic"/>
                <a:cs typeface="IHPDMS+NanumGothic"/>
              </a:rPr>
              <a:t>및</a:t>
            </a:r>
            <a:r>
              <a:rPr sz="900" spc="2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900" dirty="0">
                <a:solidFill>
                  <a:srgbClr val="000000"/>
                </a:solidFill>
                <a:latin typeface="IHPDMS+NanumGothic"/>
                <a:cs typeface="IHPDMS+NanumGothic"/>
              </a:rPr>
              <a:t>승인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914704" y="1094994"/>
            <a:ext cx="649223" cy="213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380"/>
              </a:lnSpc>
              <a:spcBef>
                <a:spcPts val="0"/>
              </a:spcBef>
              <a:spcAft>
                <a:spcPts val="0"/>
              </a:spcAft>
            </a:pPr>
            <a:r>
              <a:rPr sz="1200" b="1" dirty="0">
                <a:solidFill>
                  <a:srgbClr val="000000"/>
                </a:solidFill>
                <a:latin typeface="MTTESP+NanumGothicBold"/>
                <a:cs typeface="MTTESP+NanumGothicBold"/>
              </a:rPr>
              <a:t>6.</a:t>
            </a:r>
            <a:r>
              <a:rPr sz="1200" b="1" spc="220" dirty="0">
                <a:solidFill>
                  <a:srgbClr val="000000"/>
                </a:solidFill>
                <a:latin typeface="MTTESP+NanumGothicBold"/>
                <a:cs typeface="MTTESP+NanumGothicBold"/>
              </a:rPr>
              <a:t> </a:t>
            </a:r>
            <a:r>
              <a:rPr sz="1200" b="1" dirty="0">
                <a:solidFill>
                  <a:srgbClr val="000000"/>
                </a:solidFill>
                <a:latin typeface="EFWDSD+NanumGothicBold"/>
                <a:cs typeface="EFWDSD+NanumGothicBold"/>
              </a:rPr>
              <a:t>결론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041196" y="1348953"/>
            <a:ext cx="1827641" cy="183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1)</a:t>
            </a:r>
            <a:r>
              <a:rPr sz="1000" spc="190" dirty="0">
                <a:solidFill>
                  <a:srgbClr val="000000"/>
                </a:solidFill>
                <a:latin typeface="LUOGFN+NanumGothic"/>
                <a:cs typeface="LUOGFN+NanumGothic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개발</a:t>
            </a:r>
            <a:r>
              <a:rPr sz="1000" spc="20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솔루션의</a:t>
            </a:r>
            <a:r>
              <a:rPr sz="1000" spc="2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기능과</a:t>
            </a:r>
            <a:r>
              <a:rPr sz="1000" spc="232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효과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274317" y="1569933"/>
            <a:ext cx="5524022" cy="183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·</a:t>
            </a:r>
            <a:r>
              <a:rPr sz="1000" spc="31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기존</a:t>
            </a:r>
            <a:r>
              <a:rPr sz="1000" spc="253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전자상거래</a:t>
            </a:r>
            <a:r>
              <a:rPr sz="1000" spc="25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플랫폼</a:t>
            </a: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(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이하</a:t>
            </a:r>
            <a:r>
              <a:rPr sz="1000" spc="22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온라인</a:t>
            </a:r>
            <a:r>
              <a:rPr sz="1000" spc="24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쇼핑몰</a:t>
            </a: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)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가</a:t>
            </a:r>
            <a:r>
              <a:rPr sz="1000" spc="25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가지고</a:t>
            </a:r>
            <a:r>
              <a:rPr sz="1000" spc="25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있는</a:t>
            </a:r>
            <a:r>
              <a:rPr sz="1000" spc="253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불편한</a:t>
            </a:r>
            <a:r>
              <a:rPr sz="1000" spc="24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접근성과</a:t>
            </a:r>
            <a:r>
              <a:rPr sz="1000" spc="252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복잡성을</a:t>
            </a:r>
            <a:r>
              <a:rPr sz="1000" spc="25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개선될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382522" y="1760433"/>
            <a:ext cx="986058" cy="183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것으로</a:t>
            </a:r>
            <a:r>
              <a:rPr sz="1000" spc="22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예상</a:t>
            </a:r>
            <a:r>
              <a:rPr sz="1000" spc="218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됨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274317" y="1979889"/>
            <a:ext cx="5524022" cy="3740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·</a:t>
            </a:r>
            <a:r>
              <a:rPr sz="1000" spc="31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기존</a:t>
            </a:r>
            <a:r>
              <a:rPr sz="1000" spc="266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전자상거래</a:t>
            </a:r>
            <a:r>
              <a:rPr sz="1000" spc="263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솔루션에</a:t>
            </a:r>
            <a:r>
              <a:rPr sz="1000" spc="28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비해</a:t>
            </a:r>
            <a:r>
              <a:rPr sz="1000" spc="266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판매자와</a:t>
            </a:r>
            <a:r>
              <a:rPr sz="1000" spc="27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사용자에</a:t>
            </a:r>
            <a:r>
              <a:rPr sz="1000" spc="27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친화적인</a:t>
            </a:r>
            <a:r>
              <a:rPr sz="1000" spc="27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쇼핑몰이</a:t>
            </a:r>
            <a:r>
              <a:rPr sz="1000" spc="26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될</a:t>
            </a:r>
            <a:r>
              <a:rPr sz="1000" spc="27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것이며</a:t>
            </a:r>
            <a:r>
              <a:rPr sz="1000" spc="27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보다</a:t>
            </a:r>
            <a:r>
              <a:rPr sz="1000" spc="277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편리한</a:t>
            </a:r>
          </a:p>
          <a:p>
            <a:pPr marL="108204" marR="0">
              <a:lnSpc>
                <a:spcPts val="1145"/>
              </a:lnSpc>
              <a:spcBef>
                <a:spcPts val="354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온라인</a:t>
            </a:r>
            <a:r>
              <a:rPr sz="1000" spc="22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쇼핑</a:t>
            </a:r>
            <a:r>
              <a:rPr sz="1000" spc="218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환경에</a:t>
            </a:r>
            <a:r>
              <a:rPr sz="1000" spc="227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기여할</a:t>
            </a:r>
            <a:r>
              <a:rPr sz="1000" spc="22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것으로</a:t>
            </a:r>
            <a:r>
              <a:rPr sz="1000" spc="22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예상</a:t>
            </a:r>
            <a:r>
              <a:rPr sz="1000" spc="218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됨</a:t>
            </a:r>
          </a:p>
        </p:txBody>
      </p:sp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6625924"/>
              </p:ext>
            </p:extLst>
          </p:nvPr>
        </p:nvGraphicFramePr>
        <p:xfrm>
          <a:off x="914704" y="3036094"/>
          <a:ext cx="5725160" cy="5976000"/>
        </p:xfrm>
        <a:graphic>
          <a:graphicData uri="http://schemas.openxmlformats.org/drawingml/2006/table">
            <a:tbl>
              <a:tblPr firstRow="1" firstCol="1" bandRow="1"/>
              <a:tblGrid>
                <a:gridCol w="1437005">
                  <a:extLst>
                    <a:ext uri="{9D8B030D-6E8A-4147-A177-3AD203B41FA5}">
                      <a16:colId xmlns:a16="http://schemas.microsoft.com/office/drawing/2014/main" val="2635333013"/>
                    </a:ext>
                  </a:extLst>
                </a:gridCol>
                <a:gridCol w="4288155">
                  <a:extLst>
                    <a:ext uri="{9D8B030D-6E8A-4147-A177-3AD203B41FA5}">
                      <a16:colId xmlns:a16="http://schemas.microsoft.com/office/drawing/2014/main" val="3823251199"/>
                    </a:ext>
                  </a:extLst>
                </a:gridCol>
              </a:tblGrid>
              <a:tr h="21600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구성원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소감 및 향후 계획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6808178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 dirty="0" err="1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김철학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지금까지 교육훈련의 모든 능력 단위를 종합적으로 실습할 수 있는 팀 프로젝트를 통해 개인의 개발 역량을 더욱 향상 시키고 협업에 대한 이해와 수업 과정에 배운 기술 스택에 보다 깊은 이해를 할 수 있는 시간 이었음</a:t>
                      </a:r>
                      <a:r>
                        <a:rPr lang="en-US" sz="10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 </a:t>
                      </a:r>
                      <a:r>
                        <a:rPr lang="ko-KR" sz="10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추가적인 기능 개발과 부단한 학습을 통해 보다 더 고도화된 솔루션을 위해 지속적인 개발을 수행해야 함과 동시에 최신 프레임워크 통한 효율적이고 생산적인 개발환경을 위해 적극적인 도입 검토가 필요함 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6235722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김동근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00" kern="10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팀프로젝트</a:t>
                      </a:r>
                      <a:r>
                        <a:rPr lang="ko-KR" altLang="en-US" sz="1000" kern="100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를 통해 배운 내용들을 십분 활용하고 복습할 수 있어 재미를 느끼고 개발 역량을 더욱 향상시킬 수 있었고</a:t>
                      </a:r>
                      <a:r>
                        <a:rPr lang="en-US" altLang="ko-KR" sz="1000" kern="100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altLang="en-US" sz="1000" kern="100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프로젝트 뿐만 아니라 나 자신에 대한 이해</a:t>
                      </a:r>
                      <a:r>
                        <a:rPr lang="en-US" altLang="ko-KR" sz="1000" kern="100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altLang="en-US" sz="1000" kern="100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나에게 부족한 것</a:t>
                      </a:r>
                      <a:r>
                        <a:rPr lang="en-US" altLang="ko-KR" sz="1000" kern="100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altLang="en-US" sz="1000" kern="100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내가 해야할 것들에 대해 더 생각해볼 수 있는 시간이었습니다</a:t>
                      </a:r>
                      <a:r>
                        <a:rPr lang="en-US" altLang="ko-KR" sz="1000" kern="100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 </a:t>
                      </a:r>
                      <a:r>
                        <a:rPr lang="ko-KR" altLang="en-US" sz="1000" kern="100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책임 개발자로서의 책임과 업무에 대해서 경험해본 것 또한 좋은 경험이었습니다</a:t>
                      </a:r>
                      <a:r>
                        <a:rPr lang="en-US" altLang="ko-KR" sz="1000" kern="100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 </a:t>
                      </a:r>
                      <a:r>
                        <a:rPr lang="ko-KR" altLang="en-US" sz="1000" kern="100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이를 바탕으로 더 효율적인 업무 분배와 협업</a:t>
                      </a:r>
                      <a:r>
                        <a:rPr lang="en-US" altLang="ko-KR" sz="1000" kern="100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altLang="en-US" sz="1000" kern="100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개발을 위해 설계 및 계획에 더 많은 시간을 투자하고 꾸준한 자기개발을 해나가겠습니다</a:t>
                      </a:r>
                      <a:r>
                        <a:rPr lang="en-US" altLang="ko-KR" sz="1000" kern="100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57930415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 dirty="0" err="1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윤사랑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b="0" i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이번 팀프로젝트를 경험하면서 새로운 기술을 단순히 배우는 것에 그치지 않고</a:t>
                      </a:r>
                      <a:r>
                        <a:rPr lang="ko-KR" altLang="en-US" sz="1000" b="0" i="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00" b="0" i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그동안 학습했던 것들을 활용하며 다시 한번 복습하고 어떻게 응용해야 하는 지 알게 되었고</a:t>
                      </a:r>
                      <a:r>
                        <a:rPr lang="en-US" altLang="ko-KR" sz="1000" b="0" i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en-US" altLang="ko-KR" sz="1000" b="0" i="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00" b="0" i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추가적인 지식들을 습득하면서 내게 부족했던 부분들을 보충할 수 있었으며 한단계 더 발전할 수 있었다</a:t>
                      </a:r>
                      <a:r>
                        <a:rPr lang="en-US" altLang="ko-KR" sz="1000" b="0" i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</a:p>
                    <a:p>
                      <a:r>
                        <a:rPr lang="ko-KR" altLang="en-US" sz="1000" b="0" i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또 팀원들과의 협업을 통해 취약했던 부분들을 함께 보완하고 어떤 방식으로 소통해야 하는지</a:t>
                      </a:r>
                      <a:r>
                        <a:rPr lang="en-US" altLang="ko-KR" sz="1000" b="0" i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en-US" altLang="ko-KR" sz="1000" b="0" i="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00" b="0" i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소통의 중요성을 알게 되는 계기가 되었다</a:t>
                      </a:r>
                      <a:r>
                        <a:rPr lang="en-US" altLang="ko-KR" sz="1000" b="0" i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25693626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임민지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이때까지 학습한 것을 가지고 처음 한 팀 프로젝트를 통해 개개인의 역량에 맞춰 함께 도와가며 하나의 프로젝트를 완성하게 되어서 뜻 깊은 시간이었다</a:t>
                      </a:r>
                      <a:r>
                        <a:rPr lang="en-US" sz="10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 </a:t>
                      </a:r>
                      <a:r>
                        <a:rPr lang="ko-KR" sz="10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이 프로젝트를 하면서 내가 부족한 부분이 무엇인지</a:t>
                      </a:r>
                      <a:r>
                        <a:rPr lang="en-US" sz="10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,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또 보완해야 할 부분이 무엇인지 이해하게 되었다</a:t>
                      </a:r>
                      <a:r>
                        <a:rPr lang="en-US" sz="10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 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팀원들 덕분에 프로젝트 하는 동안 많이 배웠고 좋았다</a:t>
                      </a:r>
                      <a:r>
                        <a:rPr lang="en-US" sz="10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 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앞으로도 지속해서 공부하며 개발에 대한 이해를 높이며 발전해 나가야겠다</a:t>
                      </a:r>
                      <a:r>
                        <a:rPr lang="en-US" sz="10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 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45936222"/>
                  </a:ext>
                </a:extLst>
              </a:tr>
            </a:tbl>
          </a:graphicData>
        </a:graphic>
      </p:graphicFrame>
      <p:sp>
        <p:nvSpPr>
          <p:cNvPr id="21" name="object 4"/>
          <p:cNvSpPr txBox="1"/>
          <p:nvPr/>
        </p:nvSpPr>
        <p:spPr>
          <a:xfrm>
            <a:off x="1029673" y="2720147"/>
            <a:ext cx="1827641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 dirty="0" smtClean="0">
                <a:solidFill>
                  <a:srgbClr val="000000"/>
                </a:solidFill>
                <a:latin typeface="LUOGFN+NanumGothic"/>
                <a:cs typeface="LUOGFN+NanumGothic"/>
              </a:rPr>
              <a:t>2) </a:t>
            </a:r>
            <a:r>
              <a:rPr lang="ko-KR" altLang="en-US" sz="1000" dirty="0" smtClean="0">
                <a:solidFill>
                  <a:srgbClr val="000000"/>
                </a:solidFill>
                <a:latin typeface="LUOGFN+NanumGothic"/>
                <a:cs typeface="LUOGFN+NanumGothic"/>
              </a:rPr>
              <a:t>소감 및 향후 계획</a:t>
            </a:r>
            <a:endParaRPr sz="1000" dirty="0">
              <a:solidFill>
                <a:srgbClr val="000000"/>
              </a:solidFill>
              <a:latin typeface="IHPDMS+NanumGothic"/>
              <a:cs typeface="IHPDMS+NanumGothic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700" cy="12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14704" y="1094994"/>
            <a:ext cx="725423" cy="213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380"/>
              </a:lnSpc>
              <a:spcBef>
                <a:spcPts val="0"/>
              </a:spcBef>
              <a:spcAft>
                <a:spcPts val="0"/>
              </a:spcAft>
            </a:pPr>
            <a:r>
              <a:rPr sz="1200" b="1" dirty="0">
                <a:solidFill>
                  <a:srgbClr val="000000"/>
                </a:solidFill>
                <a:latin typeface="EFWDSD+NanumGothicBold"/>
                <a:cs typeface="EFWDSD+NanumGothicBold"/>
              </a:rPr>
              <a:t>참고자료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041196" y="1348953"/>
            <a:ext cx="4004162" cy="15063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- NCS</a:t>
            </a:r>
            <a:r>
              <a:rPr sz="1000" spc="180" dirty="0">
                <a:solidFill>
                  <a:srgbClr val="000000"/>
                </a:solidFill>
                <a:latin typeface="LUOGFN+NanumGothic"/>
                <a:cs typeface="LUOGFN+NanumGothic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학습모듈</a:t>
            </a:r>
            <a:r>
              <a:rPr sz="1000" spc="2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LM2001020229_19v5</a:t>
            </a:r>
            <a:r>
              <a:rPr sz="1000" spc="183" dirty="0">
                <a:solidFill>
                  <a:srgbClr val="000000"/>
                </a:solidFill>
                <a:latin typeface="LUOGFN+NanumGothic"/>
                <a:cs typeface="LUOGFN+NanumGothic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소프트웨어개발</a:t>
            </a:r>
            <a:r>
              <a:rPr sz="1000" spc="217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방법론</a:t>
            </a:r>
            <a:r>
              <a:rPr sz="1000" spc="213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활용</a:t>
            </a:r>
          </a:p>
          <a:p>
            <a:pPr marL="0" marR="0">
              <a:lnSpc>
                <a:spcPts val="1145"/>
              </a:lnSpc>
              <a:spcBef>
                <a:spcPts val="644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- NCS</a:t>
            </a:r>
            <a:r>
              <a:rPr sz="1000" spc="180" dirty="0">
                <a:solidFill>
                  <a:srgbClr val="000000"/>
                </a:solidFill>
                <a:latin typeface="LUOGFN+NanumGothic"/>
                <a:cs typeface="LUOGFN+NanumGothic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학습모듈</a:t>
            </a:r>
            <a:r>
              <a:rPr sz="1000" spc="2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LM2001020201_19v4</a:t>
            </a:r>
            <a:r>
              <a:rPr sz="1000" spc="182" dirty="0">
                <a:solidFill>
                  <a:srgbClr val="000000"/>
                </a:solidFill>
                <a:latin typeface="LUOGFN+NanumGothic"/>
                <a:cs typeface="LUOGFN+NanumGothic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요구사항</a:t>
            </a:r>
            <a:r>
              <a:rPr sz="1000" spc="2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확인</a:t>
            </a:r>
          </a:p>
          <a:p>
            <a:pPr marL="0" marR="0">
              <a:lnSpc>
                <a:spcPts val="1145"/>
              </a:lnSpc>
              <a:spcBef>
                <a:spcPts val="594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- NCS</a:t>
            </a:r>
            <a:r>
              <a:rPr sz="1000" spc="180" dirty="0">
                <a:solidFill>
                  <a:srgbClr val="000000"/>
                </a:solidFill>
                <a:latin typeface="LUOGFN+NanumGothic"/>
                <a:cs typeface="LUOGFN+NanumGothic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학습모듈</a:t>
            </a:r>
            <a:r>
              <a:rPr sz="1000" spc="2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LM2001020219_19v5</a:t>
            </a:r>
            <a:r>
              <a:rPr sz="1000" spc="182" dirty="0">
                <a:solidFill>
                  <a:srgbClr val="000000"/>
                </a:solidFill>
                <a:latin typeface="LUOGFN+NanumGothic"/>
                <a:cs typeface="LUOGFN+NanumGothic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애플리케이션</a:t>
            </a:r>
            <a:r>
              <a:rPr sz="1000" spc="228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요구사항</a:t>
            </a:r>
            <a:r>
              <a:rPr sz="1000" spc="216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분석</a:t>
            </a:r>
          </a:p>
          <a:p>
            <a:pPr marL="0" marR="0">
              <a:lnSpc>
                <a:spcPts val="1145"/>
              </a:lnSpc>
              <a:spcBef>
                <a:spcPts val="632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- NCS</a:t>
            </a:r>
            <a:r>
              <a:rPr sz="1000" spc="180" dirty="0">
                <a:solidFill>
                  <a:srgbClr val="000000"/>
                </a:solidFill>
                <a:latin typeface="LUOGFN+NanumGothic"/>
                <a:cs typeface="LUOGFN+NanumGothic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학습모듈</a:t>
            </a:r>
            <a:r>
              <a:rPr sz="1000" spc="2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LM2001020221_19v5</a:t>
            </a:r>
            <a:r>
              <a:rPr sz="1000" spc="182" dirty="0">
                <a:solidFill>
                  <a:srgbClr val="000000"/>
                </a:solidFill>
                <a:latin typeface="LUOGFN+NanumGothic"/>
                <a:cs typeface="LUOGFN+NanumGothic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애플리케이션</a:t>
            </a:r>
            <a:r>
              <a:rPr sz="1000" spc="228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설계</a:t>
            </a:r>
          </a:p>
          <a:p>
            <a:pPr marL="0" marR="0">
              <a:lnSpc>
                <a:spcPts val="1145"/>
              </a:lnSpc>
              <a:spcBef>
                <a:spcPts val="594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- NCS</a:t>
            </a:r>
            <a:r>
              <a:rPr sz="1000" spc="180" dirty="0">
                <a:solidFill>
                  <a:srgbClr val="000000"/>
                </a:solidFill>
                <a:latin typeface="LUOGFN+NanumGothic"/>
                <a:cs typeface="LUOGFN+NanumGothic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학습모듈</a:t>
            </a:r>
            <a:r>
              <a:rPr sz="1000" spc="2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LM2001020214_19v5</a:t>
            </a:r>
            <a:r>
              <a:rPr sz="1000" spc="182" dirty="0">
                <a:solidFill>
                  <a:srgbClr val="000000"/>
                </a:solidFill>
                <a:latin typeface="LUOGFN+NanumGothic"/>
                <a:cs typeface="LUOGFN+NanumGothic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애플리케이션</a:t>
            </a:r>
            <a:r>
              <a:rPr sz="1000" spc="228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배포</a:t>
            </a:r>
          </a:p>
          <a:p>
            <a:pPr marL="0" marR="0">
              <a:lnSpc>
                <a:spcPts val="1145"/>
              </a:lnSpc>
              <a:spcBef>
                <a:spcPts val="594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- NCS</a:t>
            </a:r>
            <a:r>
              <a:rPr sz="1000" spc="180" dirty="0">
                <a:solidFill>
                  <a:srgbClr val="000000"/>
                </a:solidFill>
                <a:latin typeface="LUOGFN+NanumGothic"/>
                <a:cs typeface="LUOGFN+NanumGothic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학습모듈</a:t>
            </a:r>
            <a:r>
              <a:rPr sz="1000" spc="2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LM2001020227_19v5</a:t>
            </a:r>
            <a:r>
              <a:rPr sz="1000" spc="183" dirty="0">
                <a:solidFill>
                  <a:srgbClr val="000000"/>
                </a:solidFill>
                <a:latin typeface="LUOGFN+NanumGothic"/>
                <a:cs typeface="LUOGFN+NanumGothic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애플리케이션</a:t>
            </a:r>
            <a:r>
              <a:rPr sz="1000" spc="228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테스트</a:t>
            </a:r>
            <a:r>
              <a:rPr sz="1000" spc="22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수행</a:t>
            </a:r>
          </a:p>
          <a:p>
            <a:pPr marL="0" marR="0">
              <a:lnSpc>
                <a:spcPts val="1150"/>
              </a:lnSpc>
              <a:spcBef>
                <a:spcPts val="578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- </a:t>
            </a:r>
            <a:r>
              <a:rPr sz="1000" u="sng" dirty="0">
                <a:solidFill>
                  <a:srgbClr val="0563C1"/>
                </a:solidFill>
                <a:latin typeface="LUOGFN+NanumGothic"/>
                <a:cs typeface="LUOGFN+NanumGothic"/>
                <a:hlinkClick r:id="rId3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https://ncs.go.kr/index.do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914704" y="1094994"/>
            <a:ext cx="1938477" cy="213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380"/>
              </a:lnSpc>
              <a:spcBef>
                <a:spcPts val="0"/>
              </a:spcBef>
              <a:spcAft>
                <a:spcPts val="0"/>
              </a:spcAft>
            </a:pPr>
            <a:r>
              <a:rPr sz="1200" b="1" dirty="0">
                <a:solidFill>
                  <a:srgbClr val="000000"/>
                </a:solidFill>
                <a:latin typeface="MTTESP+NanumGothicBold"/>
                <a:cs typeface="MTTESP+NanumGothicBold"/>
              </a:rPr>
              <a:t>3.</a:t>
            </a:r>
            <a:r>
              <a:rPr sz="1200" b="1" spc="220" dirty="0">
                <a:solidFill>
                  <a:srgbClr val="000000"/>
                </a:solidFill>
                <a:latin typeface="MTTESP+NanumGothicBold"/>
                <a:cs typeface="MTTESP+NanumGothicBold"/>
              </a:rPr>
              <a:t> </a:t>
            </a:r>
            <a:r>
              <a:rPr sz="1200" b="1" dirty="0">
                <a:solidFill>
                  <a:srgbClr val="000000"/>
                </a:solidFill>
                <a:latin typeface="EFWDSD+NanumGothicBold"/>
                <a:cs typeface="EFWDSD+NanumGothicBold"/>
              </a:rPr>
              <a:t>프로젝트</a:t>
            </a:r>
            <a:r>
              <a:rPr sz="1200" b="1" spc="26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200" b="1" dirty="0">
                <a:solidFill>
                  <a:srgbClr val="000000"/>
                </a:solidFill>
                <a:latin typeface="EFWDSD+NanumGothicBold"/>
                <a:cs typeface="EFWDSD+NanumGothicBold"/>
              </a:rPr>
              <a:t>개발</a:t>
            </a:r>
            <a:r>
              <a:rPr sz="1200" b="1" spc="26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200" b="1" dirty="0">
                <a:solidFill>
                  <a:srgbClr val="000000"/>
                </a:solidFill>
                <a:latin typeface="EFWDSD+NanumGothicBold"/>
                <a:cs typeface="EFWDSD+NanumGothicBold"/>
              </a:rPr>
              <a:t>계획수립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041196" y="1375827"/>
            <a:ext cx="870183" cy="183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1)</a:t>
            </a:r>
            <a:r>
              <a:rPr sz="1000" spc="190" dirty="0">
                <a:solidFill>
                  <a:srgbClr val="000000"/>
                </a:solidFill>
                <a:latin typeface="LUOGFN+NanumGothic"/>
                <a:cs typeface="LUOGFN+NanumGothic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개발</a:t>
            </a:r>
            <a:r>
              <a:rPr sz="1000" spc="20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환경</a:t>
            </a:r>
          </a:p>
        </p:txBody>
      </p:sp>
      <p:grpSp>
        <p:nvGrpSpPr>
          <p:cNvPr id="42" name="그룹 41"/>
          <p:cNvGrpSpPr/>
          <p:nvPr/>
        </p:nvGrpSpPr>
        <p:grpSpPr>
          <a:xfrm>
            <a:off x="1140837" y="1739950"/>
            <a:ext cx="5486400" cy="7086600"/>
            <a:chOff x="1140837" y="1532518"/>
            <a:chExt cx="5486400" cy="7086600"/>
          </a:xfrm>
        </p:grpSpPr>
        <p:pic>
          <p:nvPicPr>
            <p:cNvPr id="41" name="그림 4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40837" y="1532518"/>
              <a:ext cx="5486400" cy="7086600"/>
            </a:xfrm>
            <a:prstGeom prst="rect">
              <a:avLst/>
            </a:prstGeom>
          </p:spPr>
        </p:pic>
        <p:sp>
          <p:nvSpPr>
            <p:cNvPr id="7" name="object 7"/>
            <p:cNvSpPr txBox="1"/>
            <p:nvPr/>
          </p:nvSpPr>
          <p:spPr>
            <a:xfrm>
              <a:off x="1327658" y="1624797"/>
              <a:ext cx="390204" cy="18356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0" marR="0">
                <a:lnSpc>
                  <a:spcPts val="1145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000" b="1" dirty="0">
                  <a:solidFill>
                    <a:srgbClr val="000000"/>
                  </a:solidFill>
                  <a:latin typeface="EFWDSD+NanumGothicBold"/>
                  <a:cs typeface="EFWDSD+NanumGothicBold"/>
                </a:rPr>
                <a:t>유형</a:t>
              </a:r>
            </a:p>
          </p:txBody>
        </p:sp>
        <p:sp>
          <p:nvSpPr>
            <p:cNvPr id="8" name="object 8"/>
            <p:cNvSpPr txBox="1"/>
            <p:nvPr/>
          </p:nvSpPr>
          <p:spPr>
            <a:xfrm>
              <a:off x="2048510" y="1624797"/>
              <a:ext cx="390204" cy="18356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0" marR="0">
                <a:lnSpc>
                  <a:spcPts val="1145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000" b="1" dirty="0">
                  <a:solidFill>
                    <a:srgbClr val="000000"/>
                  </a:solidFill>
                  <a:latin typeface="EFWDSD+NanumGothicBold"/>
                  <a:cs typeface="EFWDSD+NanumGothicBold"/>
                </a:rPr>
                <a:t>구분</a:t>
              </a:r>
            </a:p>
          </p:txBody>
        </p:sp>
        <p:sp>
          <p:nvSpPr>
            <p:cNvPr id="9" name="object 9"/>
            <p:cNvSpPr txBox="1"/>
            <p:nvPr/>
          </p:nvSpPr>
          <p:spPr>
            <a:xfrm>
              <a:off x="3514978" y="1624797"/>
              <a:ext cx="628009" cy="18356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0" marR="0">
                <a:lnSpc>
                  <a:spcPts val="1145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000" b="1" dirty="0">
                  <a:solidFill>
                    <a:srgbClr val="000000"/>
                  </a:solidFill>
                  <a:latin typeface="EFWDSD+NanumGothicBold"/>
                  <a:cs typeface="EFWDSD+NanumGothicBold"/>
                </a:rPr>
                <a:t>개발환경</a:t>
              </a:r>
            </a:p>
          </p:txBody>
        </p:sp>
        <p:sp>
          <p:nvSpPr>
            <p:cNvPr id="10" name="object 10"/>
            <p:cNvSpPr txBox="1"/>
            <p:nvPr/>
          </p:nvSpPr>
          <p:spPr>
            <a:xfrm>
              <a:off x="4952365" y="1624797"/>
              <a:ext cx="1340268" cy="73096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483107" marR="0">
                <a:lnSpc>
                  <a:spcPts val="1145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000" b="1" dirty="0">
                  <a:solidFill>
                    <a:srgbClr val="000000"/>
                  </a:solidFill>
                  <a:latin typeface="EFWDSD+NanumGothicBold"/>
                  <a:cs typeface="EFWDSD+NanumGothicBold"/>
                </a:rPr>
                <a:t>서비스</a:t>
              </a:r>
              <a:r>
                <a:rPr sz="1000" b="1" spc="232" dirty="0">
                  <a:solidFill>
                    <a:srgbClr val="000000"/>
                  </a:solidFill>
                  <a:latin typeface="Times New Roman"/>
                  <a:cs typeface="Times New Roman"/>
                </a:rPr>
                <a:t> </a:t>
              </a:r>
              <a:r>
                <a:rPr sz="1000" b="1" dirty="0">
                  <a:solidFill>
                    <a:srgbClr val="000000"/>
                  </a:solidFill>
                  <a:latin typeface="EFWDSD+NanumGothicBold"/>
                  <a:cs typeface="EFWDSD+NanumGothicBold"/>
                </a:rPr>
                <a:t>환경</a:t>
              </a:r>
            </a:p>
            <a:p>
              <a:pPr marL="0" marR="0">
                <a:lnSpc>
                  <a:spcPts val="1145"/>
                </a:lnSpc>
                <a:spcBef>
                  <a:spcPts val="1232"/>
                </a:spcBef>
                <a:spcAft>
                  <a:spcPts val="0"/>
                </a:spcAft>
              </a:pPr>
              <a:r>
                <a:rPr sz="1000" dirty="0">
                  <a:solidFill>
                    <a:srgbClr val="000000"/>
                  </a:solidFill>
                  <a:latin typeface="LUOGFN+NanumGothic"/>
                  <a:cs typeface="LUOGFN+NanumGothic"/>
                </a:rPr>
                <a:t>AWS EC2</a:t>
              </a:r>
              <a:r>
                <a:rPr sz="1000" spc="-14" dirty="0">
                  <a:solidFill>
                    <a:srgbClr val="000000"/>
                  </a:solidFill>
                  <a:latin typeface="LUOGFN+NanumGothic"/>
                  <a:cs typeface="LUOGFN+NanumGothic"/>
                </a:rPr>
                <a:t> </a:t>
              </a:r>
              <a:r>
                <a:rPr sz="1000" dirty="0">
                  <a:solidFill>
                    <a:srgbClr val="000000"/>
                  </a:solidFill>
                  <a:latin typeface="LUOGFN+NanumGothic"/>
                  <a:cs typeface="LUOGFN+NanumGothic"/>
                </a:rPr>
                <a:t>Kernel </a:t>
              </a:r>
              <a:r>
                <a:rPr sz="1000" dirty="0" smtClean="0">
                  <a:solidFill>
                    <a:srgbClr val="000000"/>
                  </a:solidFill>
                  <a:latin typeface="LUOGFN+NanumGothic"/>
                  <a:cs typeface="LUOGFN+NanumGothic"/>
                </a:rPr>
                <a:t>5.</a:t>
              </a:r>
              <a:r>
                <a:rPr lang="en-US" sz="1000" dirty="0" smtClean="0">
                  <a:solidFill>
                    <a:srgbClr val="000000"/>
                  </a:solidFill>
                  <a:latin typeface="LUOGFN+NanumGothic"/>
                  <a:cs typeface="LUOGFN+NanumGothic"/>
                </a:rPr>
                <a:t>10</a:t>
              </a:r>
              <a:endParaRPr sz="1000" dirty="0">
                <a:solidFill>
                  <a:srgbClr val="000000"/>
                </a:solidFill>
                <a:latin typeface="LUOGFN+NanumGothic"/>
                <a:cs typeface="LUOGFN+NanumGothic"/>
              </a:endParaRPr>
            </a:p>
            <a:p>
              <a:pPr marL="0" marR="0">
                <a:lnSpc>
                  <a:spcPts val="1145"/>
                </a:lnSpc>
                <a:spcBef>
                  <a:spcPts val="1170"/>
                </a:spcBef>
                <a:spcAft>
                  <a:spcPts val="0"/>
                </a:spcAft>
              </a:pPr>
              <a:r>
                <a:rPr sz="1000" dirty="0">
                  <a:solidFill>
                    <a:srgbClr val="000000"/>
                  </a:solidFill>
                  <a:latin typeface="LUOGFN+NanumGothic"/>
                  <a:cs typeface="LUOGFN+NanumGothic"/>
                </a:rPr>
                <a:t>N/A</a:t>
              </a:r>
            </a:p>
          </p:txBody>
        </p:sp>
        <p:sp>
          <p:nvSpPr>
            <p:cNvPr id="11" name="object 11"/>
            <p:cNvSpPr txBox="1"/>
            <p:nvPr/>
          </p:nvSpPr>
          <p:spPr>
            <a:xfrm>
              <a:off x="1781810" y="1920453"/>
              <a:ext cx="320887" cy="18356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0" marR="0">
                <a:lnSpc>
                  <a:spcPts val="1145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000" dirty="0">
                  <a:solidFill>
                    <a:srgbClr val="000000"/>
                  </a:solidFill>
                  <a:latin typeface="LUOGFN+NanumGothic"/>
                  <a:cs typeface="LUOGFN+NanumGothic"/>
                </a:rPr>
                <a:t>OS</a:t>
              </a:r>
            </a:p>
          </p:txBody>
        </p:sp>
        <p:sp>
          <p:nvSpPr>
            <p:cNvPr id="12" name="object 12"/>
            <p:cNvSpPr txBox="1"/>
            <p:nvPr/>
          </p:nvSpPr>
          <p:spPr>
            <a:xfrm>
              <a:off x="2692019" y="1920453"/>
              <a:ext cx="805125" cy="18356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0" marR="0">
                <a:lnSpc>
                  <a:spcPts val="1145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000" dirty="0">
                  <a:solidFill>
                    <a:srgbClr val="000000"/>
                  </a:solidFill>
                  <a:latin typeface="LUOGFN+NanumGothic"/>
                  <a:cs typeface="LUOGFN+NanumGothic"/>
                </a:rPr>
                <a:t>Window10</a:t>
              </a:r>
            </a:p>
          </p:txBody>
        </p:sp>
        <p:sp>
          <p:nvSpPr>
            <p:cNvPr id="13" name="object 13"/>
            <p:cNvSpPr txBox="1"/>
            <p:nvPr/>
          </p:nvSpPr>
          <p:spPr>
            <a:xfrm>
              <a:off x="1781810" y="2214584"/>
              <a:ext cx="628302" cy="47769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0" marR="0">
                <a:lnSpc>
                  <a:spcPts val="1145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000" dirty="0">
                  <a:solidFill>
                    <a:srgbClr val="000000"/>
                  </a:solidFill>
                  <a:latin typeface="LUOGFN+NanumGothic"/>
                  <a:cs typeface="LUOGFN+NanumGothic"/>
                </a:rPr>
                <a:t>Browser</a:t>
              </a:r>
            </a:p>
            <a:p>
              <a:pPr marL="0" marR="0">
                <a:lnSpc>
                  <a:spcPts val="1145"/>
                </a:lnSpc>
                <a:spcBef>
                  <a:spcPts val="1220"/>
                </a:spcBef>
                <a:spcAft>
                  <a:spcPts val="0"/>
                </a:spcAft>
              </a:pPr>
              <a:r>
                <a:rPr sz="1000" dirty="0">
                  <a:solidFill>
                    <a:srgbClr val="000000"/>
                  </a:solidFill>
                  <a:latin typeface="LUOGFN+NanumGothic"/>
                  <a:cs typeface="LUOGFN+NanumGothic"/>
                </a:rPr>
                <a:t>WAS</a:t>
              </a:r>
            </a:p>
          </p:txBody>
        </p:sp>
        <p:sp>
          <p:nvSpPr>
            <p:cNvPr id="14" name="object 14"/>
            <p:cNvSpPr txBox="1"/>
            <p:nvPr/>
          </p:nvSpPr>
          <p:spPr>
            <a:xfrm>
              <a:off x="2692019" y="2214584"/>
              <a:ext cx="1698186" cy="141064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0" marR="0">
                <a:lnSpc>
                  <a:spcPts val="1145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000" dirty="0">
                  <a:solidFill>
                    <a:srgbClr val="000000"/>
                  </a:solidFill>
                  <a:latin typeface="LUOGFN+NanumGothic"/>
                  <a:cs typeface="LUOGFN+NanumGothic"/>
                </a:rPr>
                <a:t>Chrome </a:t>
              </a:r>
              <a:r>
                <a:rPr lang="en-US" sz="1000" dirty="0" smtClean="0">
                  <a:solidFill>
                    <a:srgbClr val="000000"/>
                  </a:solidFill>
                  <a:latin typeface="LUOGFN+NanumGothic"/>
                  <a:cs typeface="LUOGFN+NanumGothic"/>
                </a:rPr>
                <a:t>108.0.5359.125</a:t>
              </a:r>
              <a:endParaRPr sz="1000" dirty="0">
                <a:solidFill>
                  <a:srgbClr val="000000"/>
                </a:solidFill>
                <a:latin typeface="LUOGFN+NanumGothic"/>
                <a:cs typeface="LUOGFN+NanumGothic"/>
              </a:endParaRPr>
            </a:p>
          </p:txBody>
        </p:sp>
        <p:sp>
          <p:nvSpPr>
            <p:cNvPr id="15" name="object 15"/>
            <p:cNvSpPr txBox="1"/>
            <p:nvPr/>
          </p:nvSpPr>
          <p:spPr>
            <a:xfrm>
              <a:off x="2692019" y="2508717"/>
              <a:ext cx="1399485" cy="423193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0" marR="0">
                <a:lnSpc>
                  <a:spcPts val="1145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000" dirty="0">
                  <a:solidFill>
                    <a:srgbClr val="000000"/>
                  </a:solidFill>
                  <a:latin typeface="LUOGFN+NanumGothic"/>
                  <a:cs typeface="LUOGFN+NanumGothic"/>
                </a:rPr>
                <a:t>Apache Tomcat </a:t>
              </a:r>
              <a:r>
                <a:rPr sz="1000" dirty="0" smtClean="0">
                  <a:solidFill>
                    <a:srgbClr val="000000"/>
                  </a:solidFill>
                  <a:latin typeface="LUOGFN+NanumGothic"/>
                  <a:cs typeface="LUOGFN+NanumGothic"/>
                </a:rPr>
                <a:t>9.</a:t>
              </a:r>
              <a:r>
                <a:rPr lang="en-US" sz="1000" dirty="0" smtClean="0">
                  <a:solidFill>
                    <a:srgbClr val="000000"/>
                  </a:solidFill>
                  <a:latin typeface="LUOGFN+NanumGothic"/>
                  <a:cs typeface="LUOGFN+NanumGothic"/>
                </a:rPr>
                <a:t>0</a:t>
              </a:r>
              <a:endParaRPr sz="1000" dirty="0">
                <a:solidFill>
                  <a:srgbClr val="000000"/>
                </a:solidFill>
                <a:latin typeface="LUOGFN+NanumGothic"/>
                <a:cs typeface="LUOGFN+NanumGothic"/>
              </a:endParaRPr>
            </a:p>
            <a:p>
              <a:pPr marL="812291" marR="0">
                <a:lnSpc>
                  <a:spcPts val="1145"/>
                </a:lnSpc>
                <a:spcBef>
                  <a:spcPts val="1088"/>
                </a:spcBef>
                <a:spcAft>
                  <a:spcPts val="0"/>
                </a:spcAft>
              </a:pPr>
              <a:r>
                <a:rPr sz="1000" dirty="0">
                  <a:solidFill>
                    <a:srgbClr val="000000"/>
                  </a:solidFill>
                  <a:latin typeface="LUOGFN+NanumGothic"/>
                  <a:cs typeface="LUOGFN+NanumGothic"/>
                </a:rPr>
                <a:t>Java 11</a:t>
              </a:r>
            </a:p>
          </p:txBody>
        </p:sp>
        <p:sp>
          <p:nvSpPr>
            <p:cNvPr id="16" name="object 16"/>
            <p:cNvSpPr txBox="1"/>
            <p:nvPr/>
          </p:nvSpPr>
          <p:spPr>
            <a:xfrm>
              <a:off x="4952365" y="2508717"/>
              <a:ext cx="1390785" cy="141064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0" marR="0">
                <a:lnSpc>
                  <a:spcPts val="1145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000" dirty="0">
                  <a:solidFill>
                    <a:srgbClr val="000000"/>
                  </a:solidFill>
                  <a:latin typeface="LUOGFN+NanumGothic"/>
                  <a:cs typeface="LUOGFN+NanumGothic"/>
                </a:rPr>
                <a:t>Apache Tomcat</a:t>
              </a:r>
              <a:r>
                <a:rPr sz="1000" spc="10" dirty="0">
                  <a:solidFill>
                    <a:srgbClr val="000000"/>
                  </a:solidFill>
                  <a:latin typeface="LUOGFN+NanumGothic"/>
                  <a:cs typeface="LUOGFN+NanumGothic"/>
                </a:rPr>
                <a:t> </a:t>
              </a:r>
              <a:r>
                <a:rPr sz="1000" dirty="0" smtClean="0">
                  <a:solidFill>
                    <a:srgbClr val="000000"/>
                  </a:solidFill>
                  <a:latin typeface="LUOGFN+NanumGothic"/>
                  <a:cs typeface="LUOGFN+NanumGothic"/>
                </a:rPr>
                <a:t>9.</a:t>
              </a:r>
              <a:r>
                <a:rPr lang="en-US" sz="1000" dirty="0" smtClean="0">
                  <a:solidFill>
                    <a:srgbClr val="000000"/>
                  </a:solidFill>
                  <a:latin typeface="LUOGFN+NanumGothic"/>
                  <a:cs typeface="LUOGFN+NanumGothic"/>
                </a:rPr>
                <a:t>0</a:t>
              </a:r>
              <a:endParaRPr sz="1000" dirty="0">
                <a:solidFill>
                  <a:srgbClr val="000000"/>
                </a:solidFill>
                <a:latin typeface="LUOGFN+NanumGothic"/>
                <a:cs typeface="LUOGFN+NanumGothic"/>
              </a:endParaRPr>
            </a:p>
          </p:txBody>
        </p:sp>
        <p:sp>
          <p:nvSpPr>
            <p:cNvPr id="17" name="object 17"/>
            <p:cNvSpPr txBox="1"/>
            <p:nvPr/>
          </p:nvSpPr>
          <p:spPr>
            <a:xfrm>
              <a:off x="2692019" y="3005541"/>
              <a:ext cx="512396" cy="993190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0" marR="0">
                <a:lnSpc>
                  <a:spcPts val="1145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000" dirty="0">
                  <a:solidFill>
                    <a:srgbClr val="000000"/>
                  </a:solidFill>
                  <a:latin typeface="LUOGFN+NanumGothic"/>
                  <a:cs typeface="LUOGFN+NanumGothic"/>
                </a:rPr>
                <a:t>Server</a:t>
              </a:r>
            </a:p>
            <a:p>
              <a:pPr marL="0" marR="0">
                <a:lnSpc>
                  <a:spcPts val="1145"/>
                </a:lnSpc>
                <a:spcBef>
                  <a:spcPts val="5279"/>
                </a:spcBef>
                <a:spcAft>
                  <a:spcPts val="0"/>
                </a:spcAft>
              </a:pPr>
              <a:r>
                <a:rPr sz="1000" dirty="0">
                  <a:solidFill>
                    <a:srgbClr val="000000"/>
                  </a:solidFill>
                  <a:latin typeface="LUOGFN+NanumGothic"/>
                  <a:cs typeface="LUOGFN+NanumGothic"/>
                </a:rPr>
                <a:t>Client</a:t>
              </a:r>
            </a:p>
          </p:txBody>
        </p:sp>
        <p:sp>
          <p:nvSpPr>
            <p:cNvPr id="18" name="object 18"/>
            <p:cNvSpPr txBox="1"/>
            <p:nvPr/>
          </p:nvSpPr>
          <p:spPr>
            <a:xfrm>
              <a:off x="3504310" y="3005541"/>
              <a:ext cx="759454" cy="141064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0" marR="0">
                <a:lnSpc>
                  <a:spcPts val="1145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000" dirty="0">
                  <a:solidFill>
                    <a:srgbClr val="000000"/>
                  </a:solidFill>
                  <a:latin typeface="LUOGFN+NanumGothic"/>
                  <a:cs typeface="LUOGFN+NanumGothic"/>
                </a:rPr>
                <a:t>Servlet </a:t>
              </a:r>
              <a:r>
                <a:rPr lang="en-US" sz="1000" dirty="0" smtClean="0">
                  <a:solidFill>
                    <a:srgbClr val="000000"/>
                  </a:solidFill>
                  <a:latin typeface="LUOGFN+NanumGothic"/>
                  <a:cs typeface="LUOGFN+NanumGothic"/>
                </a:rPr>
                <a:t>4.0</a:t>
              </a:r>
              <a:endParaRPr sz="1000" dirty="0">
                <a:solidFill>
                  <a:srgbClr val="000000"/>
                </a:solidFill>
                <a:latin typeface="LUOGFN+NanumGothic"/>
                <a:cs typeface="LUOGFN+NanumGothic"/>
              </a:endParaRPr>
            </a:p>
          </p:txBody>
        </p:sp>
        <p:sp>
          <p:nvSpPr>
            <p:cNvPr id="19" name="object 19"/>
            <p:cNvSpPr txBox="1"/>
            <p:nvPr/>
          </p:nvSpPr>
          <p:spPr>
            <a:xfrm>
              <a:off x="3504310" y="3226520"/>
              <a:ext cx="555238" cy="141064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0" marR="0">
                <a:lnSpc>
                  <a:spcPts val="1145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000" dirty="0">
                  <a:solidFill>
                    <a:srgbClr val="000000"/>
                  </a:solidFill>
                  <a:latin typeface="LUOGFN+NanumGothic"/>
                  <a:cs typeface="LUOGFN+NanumGothic"/>
                </a:rPr>
                <a:t>JSP</a:t>
              </a:r>
              <a:r>
                <a:rPr sz="1000" spc="10" dirty="0">
                  <a:solidFill>
                    <a:srgbClr val="000000"/>
                  </a:solidFill>
                  <a:latin typeface="LUOGFN+NanumGothic"/>
                  <a:cs typeface="LUOGFN+NanumGothic"/>
                </a:rPr>
                <a:t> </a:t>
              </a:r>
              <a:r>
                <a:rPr sz="1000" dirty="0" smtClean="0">
                  <a:solidFill>
                    <a:srgbClr val="000000"/>
                  </a:solidFill>
                  <a:latin typeface="LUOGFN+NanumGothic"/>
                  <a:cs typeface="LUOGFN+NanumGothic"/>
                </a:rPr>
                <a:t>2.</a:t>
              </a:r>
              <a:r>
                <a:rPr lang="en-US" sz="1000" dirty="0" smtClean="0">
                  <a:solidFill>
                    <a:srgbClr val="000000"/>
                  </a:solidFill>
                  <a:latin typeface="LUOGFN+NanumGothic"/>
                  <a:cs typeface="LUOGFN+NanumGothic"/>
                </a:rPr>
                <a:t>3</a:t>
              </a:r>
              <a:endParaRPr sz="1000" dirty="0">
                <a:solidFill>
                  <a:srgbClr val="000000"/>
                </a:solidFill>
                <a:latin typeface="LUOGFN+NanumGothic"/>
                <a:cs typeface="LUOGFN+NanumGothic"/>
              </a:endParaRPr>
            </a:p>
          </p:txBody>
        </p:sp>
        <p:sp>
          <p:nvSpPr>
            <p:cNvPr id="20" name="object 20"/>
            <p:cNvSpPr txBox="1"/>
            <p:nvPr/>
          </p:nvSpPr>
          <p:spPr>
            <a:xfrm>
              <a:off x="1781810" y="3466170"/>
              <a:ext cx="728318" cy="18356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0" marR="0">
                <a:lnSpc>
                  <a:spcPts val="1145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000" dirty="0">
                  <a:solidFill>
                    <a:srgbClr val="000000"/>
                  </a:solidFill>
                  <a:latin typeface="LUOGFN+NanumGothic"/>
                  <a:cs typeface="LUOGFN+NanumGothic"/>
                </a:rPr>
                <a:t>Language</a:t>
              </a:r>
            </a:p>
          </p:txBody>
        </p:sp>
        <p:sp>
          <p:nvSpPr>
            <p:cNvPr id="21" name="object 21"/>
            <p:cNvSpPr txBox="1"/>
            <p:nvPr/>
          </p:nvSpPr>
          <p:spPr>
            <a:xfrm>
              <a:off x="3504310" y="3484458"/>
              <a:ext cx="574756" cy="18356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0" marR="0">
                <a:lnSpc>
                  <a:spcPts val="1145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000" dirty="0">
                  <a:solidFill>
                    <a:srgbClr val="000000"/>
                  </a:solidFill>
                  <a:latin typeface="LUOGFN+NanumGothic"/>
                  <a:cs typeface="LUOGFN+NanumGothic"/>
                </a:rPr>
                <a:t>HTML5</a:t>
              </a:r>
            </a:p>
          </p:txBody>
        </p:sp>
        <p:sp>
          <p:nvSpPr>
            <p:cNvPr id="22" name="object 22"/>
            <p:cNvSpPr txBox="1"/>
            <p:nvPr/>
          </p:nvSpPr>
          <p:spPr>
            <a:xfrm>
              <a:off x="4952365" y="3466170"/>
              <a:ext cx="1047023" cy="18356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0" marR="0">
                <a:lnSpc>
                  <a:spcPts val="1145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000" dirty="0">
                  <a:solidFill>
                    <a:srgbClr val="000000"/>
                  </a:solidFill>
                  <a:latin typeface="IHPDMS+NanumGothic"/>
                  <a:cs typeface="IHPDMS+NanumGothic"/>
                </a:rPr>
                <a:t>개발환경과</a:t>
              </a:r>
              <a:r>
                <a:rPr sz="1000" spc="216" dirty="0">
                  <a:solidFill>
                    <a:srgbClr val="000000"/>
                  </a:solidFill>
                  <a:latin typeface="Times New Roman"/>
                  <a:cs typeface="Times New Roman"/>
                </a:rPr>
                <a:t> </a:t>
              </a:r>
              <a:r>
                <a:rPr sz="1000" dirty="0">
                  <a:solidFill>
                    <a:srgbClr val="000000"/>
                  </a:solidFill>
                  <a:latin typeface="IHPDMS+NanumGothic"/>
                  <a:cs typeface="IHPDMS+NanumGothic"/>
                </a:rPr>
                <a:t>동일</a:t>
              </a:r>
            </a:p>
          </p:txBody>
        </p:sp>
        <p:sp>
          <p:nvSpPr>
            <p:cNvPr id="23" name="object 23"/>
            <p:cNvSpPr txBox="1"/>
            <p:nvPr/>
          </p:nvSpPr>
          <p:spPr>
            <a:xfrm>
              <a:off x="3504310" y="3703914"/>
              <a:ext cx="451933" cy="18356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0" marR="0">
                <a:lnSpc>
                  <a:spcPts val="1145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000" dirty="0">
                  <a:solidFill>
                    <a:srgbClr val="000000"/>
                  </a:solidFill>
                  <a:latin typeface="LUOGFN+NanumGothic"/>
                  <a:cs typeface="LUOGFN+NanumGothic"/>
                </a:rPr>
                <a:t>CSS3</a:t>
              </a:r>
            </a:p>
          </p:txBody>
        </p:sp>
        <p:sp>
          <p:nvSpPr>
            <p:cNvPr id="24" name="object 24"/>
            <p:cNvSpPr txBox="1"/>
            <p:nvPr/>
          </p:nvSpPr>
          <p:spPr>
            <a:xfrm>
              <a:off x="3504310" y="3924894"/>
              <a:ext cx="1038972" cy="40454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0" marR="0">
                <a:lnSpc>
                  <a:spcPts val="1145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000" dirty="0">
                  <a:solidFill>
                    <a:srgbClr val="000000"/>
                  </a:solidFill>
                  <a:latin typeface="LUOGFN+NanumGothic"/>
                  <a:cs typeface="LUOGFN+NanumGothic"/>
                </a:rPr>
                <a:t>JavaScript(ES6)</a:t>
              </a:r>
            </a:p>
            <a:p>
              <a:pPr marL="0" marR="0">
                <a:lnSpc>
                  <a:spcPts val="1145"/>
                </a:lnSpc>
                <a:spcBef>
                  <a:spcPts val="644"/>
                </a:spcBef>
                <a:spcAft>
                  <a:spcPts val="0"/>
                </a:spcAft>
              </a:pPr>
              <a:r>
                <a:rPr sz="1000" dirty="0">
                  <a:solidFill>
                    <a:srgbClr val="000000"/>
                  </a:solidFill>
                  <a:latin typeface="LUOGFN+NanumGothic"/>
                  <a:cs typeface="LUOGFN+NanumGothic"/>
                </a:rPr>
                <a:t>jQuery</a:t>
              </a:r>
              <a:r>
                <a:rPr sz="1000" spc="15" dirty="0">
                  <a:solidFill>
                    <a:srgbClr val="000000"/>
                  </a:solidFill>
                  <a:latin typeface="LUOGFN+NanumGothic"/>
                  <a:cs typeface="LUOGFN+NanumGothic"/>
                </a:rPr>
                <a:t> </a:t>
              </a:r>
              <a:r>
                <a:rPr sz="1000" dirty="0">
                  <a:solidFill>
                    <a:srgbClr val="000000"/>
                  </a:solidFill>
                  <a:latin typeface="LUOGFN+NanumGothic"/>
                  <a:cs typeface="LUOGFN+NanumGothic"/>
                </a:rPr>
                <a:t>3.1</a:t>
              </a:r>
            </a:p>
          </p:txBody>
        </p:sp>
        <p:sp>
          <p:nvSpPr>
            <p:cNvPr id="25" name="object 25"/>
            <p:cNvSpPr txBox="1"/>
            <p:nvPr/>
          </p:nvSpPr>
          <p:spPr>
            <a:xfrm>
              <a:off x="2692019" y="4526874"/>
              <a:ext cx="1269009" cy="577081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0" marR="0">
                <a:lnSpc>
                  <a:spcPts val="1145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000" dirty="0" smtClean="0">
                  <a:solidFill>
                    <a:srgbClr val="000000"/>
                  </a:solidFill>
                  <a:latin typeface="LUOGFN+NanumGothic"/>
                  <a:cs typeface="LUOGFN+NanumGothic"/>
                </a:rPr>
                <a:t>activation-1.</a:t>
              </a:r>
              <a:r>
                <a:rPr lang="en-US" sz="1000" dirty="0" smtClean="0">
                  <a:solidFill>
                    <a:srgbClr val="000000"/>
                  </a:solidFill>
                  <a:latin typeface="LUOGFN+NanumGothic"/>
                  <a:cs typeface="LUOGFN+NanumGothic"/>
                </a:rPr>
                <a:t>1</a:t>
              </a:r>
              <a:r>
                <a:rPr sz="1000" dirty="0" smtClean="0">
                  <a:solidFill>
                    <a:srgbClr val="000000"/>
                  </a:solidFill>
                  <a:latin typeface="LUOGFN+NanumGothic"/>
                  <a:cs typeface="LUOGFN+NanumGothic"/>
                </a:rPr>
                <a:t>.</a:t>
              </a:r>
              <a:r>
                <a:rPr lang="en-US" sz="1000" dirty="0" smtClean="0">
                  <a:solidFill>
                    <a:srgbClr val="000000"/>
                  </a:solidFill>
                  <a:latin typeface="LUOGFN+NanumGothic"/>
                  <a:cs typeface="LUOGFN+NanumGothic"/>
                </a:rPr>
                <a:t>1</a:t>
              </a:r>
              <a:r>
                <a:rPr sz="1000" dirty="0" smtClean="0">
                  <a:solidFill>
                    <a:srgbClr val="000000"/>
                  </a:solidFill>
                  <a:latin typeface="LUOGFN+NanumGothic"/>
                  <a:cs typeface="LUOGFN+NanumGothic"/>
                </a:rPr>
                <a:t>.jar</a:t>
              </a:r>
              <a:endParaRPr sz="1000" dirty="0">
                <a:solidFill>
                  <a:srgbClr val="000000"/>
                </a:solidFill>
                <a:latin typeface="LUOGFN+NanumGothic"/>
                <a:cs typeface="LUOGFN+NanumGothic"/>
              </a:endParaRPr>
            </a:p>
            <a:p>
              <a:pPr marL="0" marR="0">
                <a:lnSpc>
                  <a:spcPts val="1145"/>
                </a:lnSpc>
                <a:spcBef>
                  <a:spcPts val="632"/>
                </a:spcBef>
                <a:spcAft>
                  <a:spcPts val="0"/>
                </a:spcAft>
              </a:pPr>
              <a:r>
                <a:rPr sz="1000" dirty="0">
                  <a:solidFill>
                    <a:srgbClr val="000000"/>
                  </a:solidFill>
                  <a:latin typeface="LUOGFN+NanumGothic"/>
                  <a:cs typeface="LUOGFN+NanumGothic"/>
                </a:rPr>
                <a:t>cos-05Nov2002.jar</a:t>
              </a:r>
            </a:p>
            <a:p>
              <a:pPr marL="0" marR="0">
                <a:lnSpc>
                  <a:spcPts val="1145"/>
                </a:lnSpc>
                <a:spcBef>
                  <a:spcPts val="594"/>
                </a:spcBef>
                <a:spcAft>
                  <a:spcPts val="0"/>
                </a:spcAft>
              </a:pPr>
              <a:r>
                <a:rPr sz="1000" dirty="0">
                  <a:solidFill>
                    <a:srgbClr val="000000"/>
                  </a:solidFill>
                  <a:latin typeface="LUOGFN+NanumGothic"/>
                  <a:cs typeface="LUOGFN+NanumGothic"/>
                </a:rPr>
                <a:t>gson-2.9.1.jar</a:t>
              </a:r>
            </a:p>
          </p:txBody>
        </p:sp>
        <p:sp>
          <p:nvSpPr>
            <p:cNvPr id="26" name="object 26"/>
            <p:cNvSpPr txBox="1"/>
            <p:nvPr/>
          </p:nvSpPr>
          <p:spPr>
            <a:xfrm>
              <a:off x="1347469" y="5165430"/>
              <a:ext cx="351498" cy="18356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0" marR="0">
                <a:lnSpc>
                  <a:spcPts val="1145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000" dirty="0">
                  <a:solidFill>
                    <a:srgbClr val="000000"/>
                  </a:solidFill>
                  <a:latin typeface="LUOGFN+NanumGothic"/>
                  <a:cs typeface="LUOGFN+NanumGothic"/>
                </a:rPr>
                <a:t>SW</a:t>
              </a:r>
            </a:p>
          </p:txBody>
        </p:sp>
        <p:sp>
          <p:nvSpPr>
            <p:cNvPr id="27" name="object 27"/>
            <p:cNvSpPr txBox="1"/>
            <p:nvPr/>
          </p:nvSpPr>
          <p:spPr>
            <a:xfrm>
              <a:off x="2692019" y="5188290"/>
              <a:ext cx="1499278" cy="624256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0" marR="0">
                <a:lnSpc>
                  <a:spcPts val="1145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000" dirty="0">
                  <a:solidFill>
                    <a:srgbClr val="000000"/>
                  </a:solidFill>
                  <a:latin typeface="LUOGFN+NanumGothic"/>
                  <a:cs typeface="LUOGFN+NanumGothic"/>
                </a:rPr>
                <a:t>javax.mail-1.6.2.jar</a:t>
              </a:r>
            </a:p>
            <a:p>
              <a:pPr marL="0" marR="0">
                <a:lnSpc>
                  <a:spcPts val="1145"/>
                </a:lnSpc>
                <a:spcBef>
                  <a:spcPts val="632"/>
                </a:spcBef>
                <a:spcAft>
                  <a:spcPts val="0"/>
                </a:spcAft>
              </a:pPr>
              <a:r>
                <a:rPr sz="1000" dirty="0">
                  <a:solidFill>
                    <a:srgbClr val="000000"/>
                  </a:solidFill>
                  <a:latin typeface="LUOGFN+NanumGothic"/>
                  <a:cs typeface="LUOGFN+NanumGothic"/>
                </a:rPr>
                <a:t>javax.mail-api-1.6.2.jar</a:t>
              </a:r>
            </a:p>
            <a:p>
              <a:pPr marL="0" marR="0">
                <a:lnSpc>
                  <a:spcPts val="1145"/>
                </a:lnSpc>
                <a:spcBef>
                  <a:spcPts val="596"/>
                </a:spcBef>
                <a:spcAft>
                  <a:spcPts val="0"/>
                </a:spcAft>
              </a:pPr>
              <a:r>
                <a:rPr sz="1000" dirty="0">
                  <a:solidFill>
                    <a:srgbClr val="000000"/>
                  </a:solidFill>
                  <a:latin typeface="LUOGFN+NanumGothic"/>
                  <a:cs typeface="LUOGFN+NanumGothic"/>
                </a:rPr>
                <a:t>jstl-1.2.jar</a:t>
              </a:r>
            </a:p>
          </p:txBody>
        </p:sp>
        <p:sp>
          <p:nvSpPr>
            <p:cNvPr id="28" name="object 28"/>
            <p:cNvSpPr txBox="1"/>
            <p:nvPr/>
          </p:nvSpPr>
          <p:spPr>
            <a:xfrm>
              <a:off x="1781810" y="5518998"/>
              <a:ext cx="540350" cy="18356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0" marR="0">
                <a:lnSpc>
                  <a:spcPts val="1145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000" dirty="0">
                  <a:solidFill>
                    <a:srgbClr val="000000"/>
                  </a:solidFill>
                  <a:latin typeface="LUOGFN+NanumGothic"/>
                  <a:cs typeface="LUOGFN+NanumGothic"/>
                </a:rPr>
                <a:t>Library</a:t>
              </a:r>
            </a:p>
          </p:txBody>
        </p:sp>
        <p:sp>
          <p:nvSpPr>
            <p:cNvPr id="29" name="object 29"/>
            <p:cNvSpPr txBox="1"/>
            <p:nvPr/>
          </p:nvSpPr>
          <p:spPr>
            <a:xfrm>
              <a:off x="4952365" y="5518998"/>
              <a:ext cx="1047023" cy="18356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0" marR="0">
                <a:lnSpc>
                  <a:spcPts val="1145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000" dirty="0">
                  <a:solidFill>
                    <a:srgbClr val="000000"/>
                  </a:solidFill>
                  <a:latin typeface="IHPDMS+NanumGothic"/>
                  <a:cs typeface="IHPDMS+NanumGothic"/>
                </a:rPr>
                <a:t>개발환경과</a:t>
              </a:r>
              <a:r>
                <a:rPr sz="1000" spc="216" dirty="0">
                  <a:solidFill>
                    <a:srgbClr val="000000"/>
                  </a:solidFill>
                  <a:latin typeface="Times New Roman"/>
                  <a:cs typeface="Times New Roman"/>
                </a:rPr>
                <a:t> </a:t>
              </a:r>
              <a:r>
                <a:rPr sz="1000" dirty="0">
                  <a:solidFill>
                    <a:srgbClr val="000000"/>
                  </a:solidFill>
                  <a:latin typeface="IHPDMS+NanumGothic"/>
                  <a:cs typeface="IHPDMS+NanumGothic"/>
                </a:rPr>
                <a:t>동일</a:t>
              </a:r>
            </a:p>
          </p:txBody>
        </p:sp>
        <p:sp>
          <p:nvSpPr>
            <p:cNvPr id="30" name="object 30"/>
            <p:cNvSpPr txBox="1"/>
            <p:nvPr/>
          </p:nvSpPr>
          <p:spPr>
            <a:xfrm>
              <a:off x="2692019" y="5849960"/>
              <a:ext cx="2023735" cy="844981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0" marR="0">
                <a:lnSpc>
                  <a:spcPts val="1145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000" dirty="0">
                  <a:solidFill>
                    <a:srgbClr val="000000"/>
                  </a:solidFill>
                  <a:latin typeface="LUOGFN+NanumGothic"/>
                  <a:cs typeface="LUOGFN+NanumGothic"/>
                </a:rPr>
                <a:t>logback-classic-1.4.4.jar</a:t>
              </a:r>
            </a:p>
            <a:p>
              <a:pPr marL="0" marR="0">
                <a:lnSpc>
                  <a:spcPts val="1145"/>
                </a:lnSpc>
                <a:spcBef>
                  <a:spcPts val="632"/>
                </a:spcBef>
                <a:spcAft>
                  <a:spcPts val="0"/>
                </a:spcAft>
              </a:pPr>
              <a:r>
                <a:rPr sz="1000" dirty="0">
                  <a:solidFill>
                    <a:srgbClr val="000000"/>
                  </a:solidFill>
                  <a:latin typeface="LUOGFN+NanumGothic"/>
                  <a:cs typeface="LUOGFN+NanumGothic"/>
                </a:rPr>
                <a:t>logback-core-1.4.4.jar</a:t>
              </a:r>
            </a:p>
            <a:p>
              <a:pPr marL="0" marR="0">
                <a:lnSpc>
                  <a:spcPts val="1145"/>
                </a:lnSpc>
                <a:spcBef>
                  <a:spcPts val="594"/>
                </a:spcBef>
                <a:spcAft>
                  <a:spcPts val="0"/>
                </a:spcAft>
              </a:pPr>
              <a:r>
                <a:rPr sz="1000" dirty="0">
                  <a:solidFill>
                    <a:srgbClr val="000000"/>
                  </a:solidFill>
                  <a:latin typeface="LUOGFN+NanumGothic"/>
                  <a:cs typeface="LUOGFN+NanumGothic"/>
                </a:rPr>
                <a:t>mysql-connector-java-8.0.29.jar</a:t>
              </a:r>
            </a:p>
            <a:p>
              <a:pPr marL="0" marR="0">
                <a:lnSpc>
                  <a:spcPts val="1145"/>
                </a:lnSpc>
                <a:spcBef>
                  <a:spcPts val="644"/>
                </a:spcBef>
                <a:spcAft>
                  <a:spcPts val="0"/>
                </a:spcAft>
              </a:pPr>
              <a:r>
                <a:rPr sz="1000" dirty="0">
                  <a:solidFill>
                    <a:srgbClr val="000000"/>
                  </a:solidFill>
                  <a:latin typeface="LUOGFN+NanumGothic"/>
                  <a:cs typeface="LUOGFN+NanumGothic"/>
                </a:rPr>
                <a:t>slf4j-api-2.0.3.jar</a:t>
              </a:r>
            </a:p>
          </p:txBody>
        </p:sp>
        <p:sp>
          <p:nvSpPr>
            <p:cNvPr id="31" name="object 31"/>
            <p:cNvSpPr txBox="1"/>
            <p:nvPr/>
          </p:nvSpPr>
          <p:spPr>
            <a:xfrm>
              <a:off x="1781810" y="6941143"/>
              <a:ext cx="512522" cy="1081582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0" marR="0">
                <a:lnSpc>
                  <a:spcPts val="1145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000" dirty="0">
                  <a:solidFill>
                    <a:srgbClr val="000000"/>
                  </a:solidFill>
                  <a:latin typeface="LUOGFN+NanumGothic"/>
                  <a:cs typeface="LUOGFN+NanumGothic"/>
                </a:rPr>
                <a:t>DBMS</a:t>
              </a:r>
            </a:p>
            <a:p>
              <a:pPr marL="0" marR="0">
                <a:lnSpc>
                  <a:spcPts val="1145"/>
                </a:lnSpc>
                <a:spcBef>
                  <a:spcPts val="5975"/>
                </a:spcBef>
                <a:spcAft>
                  <a:spcPts val="0"/>
                </a:spcAft>
              </a:pPr>
              <a:r>
                <a:rPr sz="1000" dirty="0">
                  <a:solidFill>
                    <a:srgbClr val="000000"/>
                  </a:solidFill>
                  <a:latin typeface="LUOGFN+NanumGothic"/>
                  <a:cs typeface="LUOGFN+NanumGothic"/>
                </a:rPr>
                <a:t>Tool</a:t>
              </a:r>
            </a:p>
          </p:txBody>
        </p:sp>
        <p:sp>
          <p:nvSpPr>
            <p:cNvPr id="32" name="object 32"/>
            <p:cNvSpPr txBox="1"/>
            <p:nvPr/>
          </p:nvSpPr>
          <p:spPr>
            <a:xfrm>
              <a:off x="2692019" y="6941143"/>
              <a:ext cx="791585" cy="18356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0" marR="0">
                <a:lnSpc>
                  <a:spcPts val="1145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000" dirty="0">
                  <a:solidFill>
                    <a:srgbClr val="000000"/>
                  </a:solidFill>
                  <a:latin typeface="LUOGFN+NanumGothic"/>
                  <a:cs typeface="LUOGFN+NanumGothic"/>
                </a:rPr>
                <a:t>MySQL 8.0</a:t>
              </a:r>
            </a:p>
          </p:txBody>
        </p:sp>
        <p:sp>
          <p:nvSpPr>
            <p:cNvPr id="33" name="object 33"/>
            <p:cNvSpPr txBox="1"/>
            <p:nvPr/>
          </p:nvSpPr>
          <p:spPr>
            <a:xfrm>
              <a:off x="4952365" y="6941143"/>
              <a:ext cx="1079100" cy="18356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0" marR="0">
                <a:lnSpc>
                  <a:spcPts val="1145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000" dirty="0">
                  <a:solidFill>
                    <a:srgbClr val="000000"/>
                  </a:solidFill>
                  <a:latin typeface="LUOGFN+NanumGothic"/>
                  <a:cs typeface="LUOGFN+NanumGothic"/>
                </a:rPr>
                <a:t>MariaDB 5.5.68</a:t>
              </a:r>
            </a:p>
          </p:txBody>
        </p:sp>
        <p:sp>
          <p:nvSpPr>
            <p:cNvPr id="34" name="object 34"/>
            <p:cNvSpPr txBox="1"/>
            <p:nvPr/>
          </p:nvSpPr>
          <p:spPr>
            <a:xfrm>
              <a:off x="2692019" y="7398344"/>
              <a:ext cx="1698186" cy="577081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0" marR="0">
                <a:lnSpc>
                  <a:spcPts val="1145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000" dirty="0">
                  <a:solidFill>
                    <a:srgbClr val="000000"/>
                  </a:solidFill>
                  <a:latin typeface="LUOGFN+NanumGothic"/>
                  <a:cs typeface="LUOGFN+NanumGothic"/>
                </a:rPr>
                <a:t>Eclipse</a:t>
              </a:r>
              <a:r>
                <a:rPr sz="1000" spc="-10" dirty="0">
                  <a:solidFill>
                    <a:srgbClr val="000000"/>
                  </a:solidFill>
                  <a:latin typeface="LUOGFN+NanumGothic"/>
                  <a:cs typeface="LUOGFN+NanumGothic"/>
                </a:rPr>
                <a:t> </a:t>
              </a:r>
              <a:r>
                <a:rPr sz="1000" dirty="0">
                  <a:solidFill>
                    <a:srgbClr val="000000"/>
                  </a:solidFill>
                  <a:latin typeface="LUOGFN+NanumGothic"/>
                  <a:cs typeface="LUOGFN+NanumGothic"/>
                </a:rPr>
                <a:t>IDE </a:t>
              </a:r>
              <a:r>
                <a:rPr sz="1000" dirty="0" smtClean="0">
                  <a:solidFill>
                    <a:srgbClr val="000000"/>
                  </a:solidFill>
                  <a:latin typeface="LUOGFN+NanumGothic"/>
                  <a:cs typeface="LUOGFN+NanumGothic"/>
                </a:rPr>
                <a:t>2022-06(4.</a:t>
              </a:r>
              <a:r>
                <a:rPr lang="en-US" sz="1000" dirty="0" smtClean="0">
                  <a:solidFill>
                    <a:srgbClr val="000000"/>
                  </a:solidFill>
                  <a:latin typeface="LUOGFN+NanumGothic"/>
                  <a:cs typeface="LUOGFN+NanumGothic"/>
                </a:rPr>
                <a:t>24</a:t>
              </a:r>
              <a:r>
                <a:rPr sz="1000" dirty="0" smtClean="0">
                  <a:solidFill>
                    <a:srgbClr val="000000"/>
                  </a:solidFill>
                  <a:latin typeface="LUOGFN+NanumGothic"/>
                  <a:cs typeface="LUOGFN+NanumGothic"/>
                </a:rPr>
                <a:t>.</a:t>
              </a:r>
              <a:r>
                <a:rPr lang="en-US" sz="1000" dirty="0" smtClean="0">
                  <a:solidFill>
                    <a:srgbClr val="000000"/>
                  </a:solidFill>
                  <a:latin typeface="LUOGFN+NanumGothic"/>
                  <a:cs typeface="LUOGFN+NanumGothic"/>
                </a:rPr>
                <a:t>0</a:t>
              </a:r>
              <a:r>
                <a:rPr sz="1000" dirty="0" smtClean="0">
                  <a:solidFill>
                    <a:srgbClr val="000000"/>
                  </a:solidFill>
                  <a:latin typeface="LUOGFN+NanumGothic"/>
                  <a:cs typeface="LUOGFN+NanumGothic"/>
                </a:rPr>
                <a:t>)</a:t>
              </a:r>
              <a:endParaRPr sz="1000" dirty="0">
                <a:solidFill>
                  <a:srgbClr val="000000"/>
                </a:solidFill>
                <a:latin typeface="LUOGFN+NanumGothic"/>
                <a:cs typeface="LUOGFN+NanumGothic"/>
              </a:endParaRPr>
            </a:p>
            <a:p>
              <a:pPr marL="0" marR="0">
                <a:lnSpc>
                  <a:spcPts val="1145"/>
                </a:lnSpc>
                <a:spcBef>
                  <a:spcPts val="632"/>
                </a:spcBef>
                <a:spcAft>
                  <a:spcPts val="0"/>
                </a:spcAft>
              </a:pPr>
              <a:r>
                <a:rPr sz="1000" dirty="0">
                  <a:solidFill>
                    <a:srgbClr val="000000"/>
                  </a:solidFill>
                  <a:latin typeface="LUOGFN+NanumGothic"/>
                  <a:cs typeface="LUOGFN+NanumGothic"/>
                </a:rPr>
                <a:t>MySQL Workbench </a:t>
              </a:r>
              <a:r>
                <a:rPr sz="1000" dirty="0" smtClean="0">
                  <a:solidFill>
                    <a:srgbClr val="000000"/>
                  </a:solidFill>
                  <a:latin typeface="LUOGFN+NanumGothic"/>
                  <a:cs typeface="LUOGFN+NanumGothic"/>
                </a:rPr>
                <a:t>8.</a:t>
              </a:r>
              <a:r>
                <a:rPr lang="en-US" sz="1000" dirty="0" smtClean="0">
                  <a:solidFill>
                    <a:srgbClr val="000000"/>
                  </a:solidFill>
                  <a:latin typeface="LUOGFN+NanumGothic"/>
                  <a:cs typeface="LUOGFN+NanumGothic"/>
                </a:rPr>
                <a:t>0</a:t>
              </a:r>
              <a:r>
                <a:rPr sz="1000" dirty="0" smtClean="0">
                  <a:solidFill>
                    <a:srgbClr val="000000"/>
                  </a:solidFill>
                  <a:latin typeface="LUOGFN+NanumGothic"/>
                  <a:cs typeface="LUOGFN+NanumGothic"/>
                </a:rPr>
                <a:t>.</a:t>
              </a:r>
              <a:r>
                <a:rPr lang="en-US" sz="1000" dirty="0" smtClean="0">
                  <a:solidFill>
                    <a:srgbClr val="000000"/>
                  </a:solidFill>
                  <a:latin typeface="LUOGFN+NanumGothic"/>
                  <a:cs typeface="LUOGFN+NanumGothic"/>
                </a:rPr>
                <a:t>30</a:t>
              </a:r>
              <a:endParaRPr sz="1000" dirty="0">
                <a:solidFill>
                  <a:srgbClr val="000000"/>
                </a:solidFill>
                <a:latin typeface="LUOGFN+NanumGothic"/>
                <a:cs typeface="LUOGFN+NanumGothic"/>
              </a:endParaRPr>
            </a:p>
            <a:p>
              <a:pPr marL="0" marR="0">
                <a:lnSpc>
                  <a:spcPts val="1145"/>
                </a:lnSpc>
                <a:spcBef>
                  <a:spcPts val="597"/>
                </a:spcBef>
                <a:spcAft>
                  <a:spcPts val="0"/>
                </a:spcAft>
              </a:pPr>
              <a:r>
                <a:rPr sz="1000" dirty="0" err="1">
                  <a:solidFill>
                    <a:srgbClr val="000000"/>
                  </a:solidFill>
                  <a:latin typeface="LUOGFN+NanumGothic"/>
                  <a:cs typeface="LUOGFN+NanumGothic"/>
                </a:rPr>
                <a:t>HeidSQL</a:t>
              </a:r>
              <a:r>
                <a:rPr sz="1000" dirty="0">
                  <a:solidFill>
                    <a:srgbClr val="000000"/>
                  </a:solidFill>
                  <a:latin typeface="LUOGFN+NanumGothic"/>
                  <a:cs typeface="LUOGFN+NanumGothic"/>
                </a:rPr>
                <a:t> </a:t>
              </a:r>
              <a:r>
                <a:rPr sz="1000" dirty="0" smtClean="0">
                  <a:solidFill>
                    <a:srgbClr val="000000"/>
                  </a:solidFill>
                  <a:latin typeface="LUOGFN+NanumGothic"/>
                  <a:cs typeface="LUOGFN+NanumGothic"/>
                </a:rPr>
                <a:t>12.</a:t>
              </a:r>
              <a:r>
                <a:rPr lang="en-US" sz="1000" dirty="0" smtClean="0">
                  <a:solidFill>
                    <a:srgbClr val="000000"/>
                  </a:solidFill>
                  <a:latin typeface="LUOGFN+NanumGothic"/>
                  <a:cs typeface="LUOGFN+NanumGothic"/>
                </a:rPr>
                <a:t>1.0.6537</a:t>
              </a:r>
              <a:endParaRPr sz="1000" dirty="0">
                <a:solidFill>
                  <a:srgbClr val="000000"/>
                </a:solidFill>
                <a:latin typeface="LUOGFN+NanumGothic"/>
                <a:cs typeface="LUOGFN+NanumGothic"/>
              </a:endParaRPr>
            </a:p>
          </p:txBody>
        </p:sp>
        <p:sp>
          <p:nvSpPr>
            <p:cNvPr id="35" name="object 35"/>
            <p:cNvSpPr txBox="1"/>
            <p:nvPr/>
          </p:nvSpPr>
          <p:spPr>
            <a:xfrm>
              <a:off x="4952365" y="7839161"/>
              <a:ext cx="383753" cy="18356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0" marR="0">
                <a:lnSpc>
                  <a:spcPts val="1145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000" dirty="0">
                  <a:solidFill>
                    <a:srgbClr val="000000"/>
                  </a:solidFill>
                  <a:latin typeface="LUOGFN+NanumGothic"/>
                  <a:cs typeface="LUOGFN+NanumGothic"/>
                </a:rPr>
                <a:t>N/A</a:t>
              </a:r>
            </a:p>
          </p:txBody>
        </p:sp>
        <p:sp>
          <p:nvSpPr>
            <p:cNvPr id="36" name="object 36"/>
            <p:cNvSpPr txBox="1"/>
            <p:nvPr/>
          </p:nvSpPr>
          <p:spPr>
            <a:xfrm>
              <a:off x="2692019" y="8060141"/>
              <a:ext cx="648202" cy="141064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0" marR="0">
                <a:lnSpc>
                  <a:spcPts val="1145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000" dirty="0" err="1">
                  <a:solidFill>
                    <a:srgbClr val="000000"/>
                  </a:solidFill>
                  <a:latin typeface="LUOGFN+NanumGothic"/>
                  <a:cs typeface="LUOGFN+NanumGothic"/>
                </a:rPr>
                <a:t>Git</a:t>
              </a:r>
              <a:r>
                <a:rPr sz="1000" spc="10" dirty="0">
                  <a:solidFill>
                    <a:srgbClr val="000000"/>
                  </a:solidFill>
                  <a:latin typeface="LUOGFN+NanumGothic"/>
                  <a:cs typeface="LUOGFN+NanumGothic"/>
                </a:rPr>
                <a:t> </a:t>
              </a:r>
              <a:r>
                <a:rPr sz="1000" dirty="0" smtClean="0">
                  <a:solidFill>
                    <a:srgbClr val="000000"/>
                  </a:solidFill>
                  <a:latin typeface="LUOGFN+NanumGothic"/>
                  <a:cs typeface="LUOGFN+NanumGothic"/>
                </a:rPr>
                <a:t>2.</a:t>
              </a:r>
              <a:r>
                <a:rPr lang="en-US" sz="1000" dirty="0" smtClean="0">
                  <a:solidFill>
                    <a:srgbClr val="000000"/>
                  </a:solidFill>
                  <a:latin typeface="LUOGFN+NanumGothic"/>
                  <a:cs typeface="LUOGFN+NanumGothic"/>
                </a:rPr>
                <a:t>37</a:t>
              </a:r>
              <a:r>
                <a:rPr sz="1000" dirty="0" smtClean="0">
                  <a:solidFill>
                    <a:srgbClr val="000000"/>
                  </a:solidFill>
                  <a:latin typeface="LUOGFN+NanumGothic"/>
                  <a:cs typeface="LUOGFN+NanumGothic"/>
                </a:rPr>
                <a:t>.</a:t>
              </a:r>
              <a:r>
                <a:rPr lang="en-US" sz="1000" dirty="0" smtClean="0">
                  <a:solidFill>
                    <a:srgbClr val="000000"/>
                  </a:solidFill>
                  <a:latin typeface="LUOGFN+NanumGothic"/>
                  <a:cs typeface="LUOGFN+NanumGothic"/>
                </a:rPr>
                <a:t>2</a:t>
              </a:r>
              <a:endParaRPr sz="1000" dirty="0">
                <a:solidFill>
                  <a:srgbClr val="000000"/>
                </a:solidFill>
                <a:latin typeface="LUOGFN+NanumGothic"/>
                <a:cs typeface="LUOGFN+NanumGothic"/>
              </a:endParaRPr>
            </a:p>
          </p:txBody>
        </p:sp>
        <p:sp>
          <p:nvSpPr>
            <p:cNvPr id="37" name="object 37"/>
            <p:cNvSpPr txBox="1"/>
            <p:nvPr/>
          </p:nvSpPr>
          <p:spPr>
            <a:xfrm>
              <a:off x="2692019" y="8279596"/>
              <a:ext cx="559704" cy="18356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0" marR="0">
                <a:lnSpc>
                  <a:spcPts val="1145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000" dirty="0">
                  <a:solidFill>
                    <a:srgbClr val="000000"/>
                  </a:solidFill>
                  <a:latin typeface="LUOGFN+NanumGothic"/>
                  <a:cs typeface="LUOGFN+NanumGothic"/>
                </a:rPr>
                <a:t>Github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041196" y="1091397"/>
            <a:ext cx="1109451" cy="183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2)</a:t>
            </a:r>
            <a:r>
              <a:rPr sz="1000" spc="190" dirty="0">
                <a:solidFill>
                  <a:srgbClr val="000000"/>
                </a:solidFill>
                <a:latin typeface="LUOGFN+NanumGothic"/>
                <a:cs typeface="LUOGFN+NanumGothic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요구사항</a:t>
            </a:r>
            <a:r>
              <a:rPr sz="1000" spc="2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분석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149400" y="1310853"/>
            <a:ext cx="5528543" cy="183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·</a:t>
            </a:r>
            <a:r>
              <a:rPr sz="1000" spc="31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요구사항들</a:t>
            </a:r>
            <a:r>
              <a:rPr sz="1000" spc="216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간</a:t>
            </a:r>
            <a:r>
              <a:rPr sz="1000" spc="2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상충되는</a:t>
            </a:r>
            <a:r>
              <a:rPr sz="1000" spc="21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것을</a:t>
            </a:r>
            <a:r>
              <a:rPr sz="1000" spc="20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해결하고</a:t>
            </a: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,</a:t>
            </a:r>
            <a:r>
              <a:rPr sz="1000" spc="197" dirty="0">
                <a:solidFill>
                  <a:srgbClr val="000000"/>
                </a:solidFill>
                <a:latin typeface="LUOGFN+NanumGothic"/>
                <a:cs typeface="LUOGFN+NanumGothic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개발</a:t>
            </a:r>
            <a:r>
              <a:rPr sz="1000" spc="218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범위를</a:t>
            </a:r>
            <a:r>
              <a:rPr sz="1000" spc="226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파악하며</a:t>
            </a: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,</a:t>
            </a:r>
            <a:r>
              <a:rPr sz="1000" spc="185" dirty="0">
                <a:solidFill>
                  <a:srgbClr val="000000"/>
                </a:solidFill>
                <a:latin typeface="LUOGFN+NanumGothic"/>
                <a:cs typeface="LUOGFN+NanumGothic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소프트웨어</a:t>
            </a:r>
            <a:r>
              <a:rPr sz="1000" spc="226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환경과</a:t>
            </a:r>
            <a:r>
              <a:rPr sz="1000" spc="216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어떻게</a:t>
            </a:r>
            <a:r>
              <a:rPr sz="1000" spc="213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상호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257604" y="1501353"/>
            <a:ext cx="1046972" cy="183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작용하는지</a:t>
            </a:r>
            <a:r>
              <a:rPr sz="1000" spc="216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이해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593969" y="1699240"/>
            <a:ext cx="212627" cy="14020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803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-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5738748" y="1699240"/>
            <a:ext cx="1352146" cy="14020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803"/>
              </a:lnSpc>
              <a:spcBef>
                <a:spcPts val="0"/>
              </a:spcBef>
              <a:spcAft>
                <a:spcPts val="0"/>
              </a:spcAft>
            </a:pPr>
            <a:r>
              <a:rPr sz="800" spc="-10" dirty="0">
                <a:solidFill>
                  <a:srgbClr val="FFFFFF"/>
                </a:solidFill>
                <a:latin typeface="Dotum"/>
                <a:cs typeface="Dotum"/>
              </a:rPr>
              <a:t>요구사항</a:t>
            </a:r>
            <a:r>
              <a:rPr sz="800" spc="18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14" dirty="0">
                <a:solidFill>
                  <a:srgbClr val="FFFFFF"/>
                </a:solidFill>
                <a:latin typeface="Dotum"/>
                <a:cs typeface="Dotum"/>
              </a:rPr>
              <a:t>정의서</a:t>
            </a:r>
            <a:r>
              <a:rPr sz="800" spc="18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Dotum"/>
                <a:cs typeface="Dotum"/>
              </a:rPr>
              <a:t>작성하기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149400" y="1722333"/>
            <a:ext cx="3423523" cy="183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·</a:t>
            </a:r>
            <a:r>
              <a:rPr sz="1000" spc="31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시스템</a:t>
            </a:r>
            <a:r>
              <a:rPr sz="1000" spc="22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요구사항을</a:t>
            </a:r>
            <a:r>
              <a:rPr sz="1000" spc="216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정제하여</a:t>
            </a:r>
            <a:r>
              <a:rPr sz="1000" spc="228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소프트웨어</a:t>
            </a:r>
            <a:r>
              <a:rPr sz="1000" spc="216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요구사항을</a:t>
            </a:r>
            <a:r>
              <a:rPr sz="1000" spc="217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도출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5593969" y="1850116"/>
            <a:ext cx="1746884" cy="14020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803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-</a:t>
            </a:r>
            <a:r>
              <a:rPr sz="800" spc="401" dirty="0">
                <a:solidFill>
                  <a:srgbClr val="FFFFFF"/>
                </a:solidFill>
                <a:latin typeface="Dotum"/>
                <a:cs typeface="Dotum"/>
              </a:rPr>
              <a:t> </a:t>
            </a: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Github</a:t>
            </a:r>
            <a:r>
              <a:rPr sz="800" spc="122" dirty="0">
                <a:solidFill>
                  <a:srgbClr val="FFFFFF"/>
                </a:solidFill>
                <a:latin typeface="Dotum"/>
                <a:cs typeface="Dotum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Dotum"/>
                <a:cs typeface="Dotum"/>
              </a:rPr>
              <a:t>작업일정</a:t>
            </a:r>
            <a:r>
              <a:rPr sz="800" spc="191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11" dirty="0">
                <a:solidFill>
                  <a:srgbClr val="FFFFFF"/>
                </a:solidFill>
                <a:latin typeface="Dotum"/>
                <a:cs typeface="Dotum"/>
              </a:rPr>
              <a:t>칸반보드</a:t>
            </a:r>
            <a:r>
              <a:rPr sz="800" spc="18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Dotum"/>
                <a:cs typeface="Dotum"/>
              </a:rPr>
              <a:t>참고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1149400" y="1941789"/>
            <a:ext cx="1459899" cy="183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3.2.1)</a:t>
            </a:r>
            <a:r>
              <a:rPr sz="1000" spc="200" dirty="0">
                <a:solidFill>
                  <a:srgbClr val="000000"/>
                </a:solidFill>
                <a:latin typeface="LUOGFN+NanumGothic"/>
                <a:cs typeface="LUOGFN+NanumGothic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요구사항</a:t>
            </a:r>
            <a:r>
              <a:rPr sz="1000" spc="216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정의서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5593969" y="2002516"/>
            <a:ext cx="212627" cy="14020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803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-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5738748" y="2002516"/>
            <a:ext cx="853821" cy="14020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803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아래</a:t>
            </a:r>
            <a:r>
              <a:rPr sz="800" spc="18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Dotum"/>
                <a:cs typeface="Dotum"/>
              </a:rPr>
              <a:t>내용</a:t>
            </a:r>
            <a:r>
              <a:rPr sz="800" spc="20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Dotum"/>
                <a:cs typeface="Dotum"/>
              </a:rPr>
              <a:t>참고</a:t>
            </a:r>
          </a:p>
        </p:txBody>
      </p:sp>
      <p:graphicFrame>
        <p:nvGraphicFramePr>
          <p:cNvPr id="42" name="표 4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2306865"/>
              </p:ext>
            </p:extLst>
          </p:nvPr>
        </p:nvGraphicFramePr>
        <p:xfrm>
          <a:off x="765715" y="2435496"/>
          <a:ext cx="5912228" cy="6120686"/>
        </p:xfrm>
        <a:graphic>
          <a:graphicData uri="http://schemas.openxmlformats.org/drawingml/2006/table">
            <a:tbl>
              <a:tblPr/>
              <a:tblGrid>
                <a:gridCol w="334973">
                  <a:extLst>
                    <a:ext uri="{9D8B030D-6E8A-4147-A177-3AD203B41FA5}">
                      <a16:colId xmlns:a16="http://schemas.microsoft.com/office/drawing/2014/main" val="3807390978"/>
                    </a:ext>
                  </a:extLst>
                </a:gridCol>
                <a:gridCol w="721762">
                  <a:extLst>
                    <a:ext uri="{9D8B030D-6E8A-4147-A177-3AD203B41FA5}">
                      <a16:colId xmlns:a16="http://schemas.microsoft.com/office/drawing/2014/main" val="212413187"/>
                    </a:ext>
                  </a:extLst>
                </a:gridCol>
                <a:gridCol w="3175175">
                  <a:extLst>
                    <a:ext uri="{9D8B030D-6E8A-4147-A177-3AD203B41FA5}">
                      <a16:colId xmlns:a16="http://schemas.microsoft.com/office/drawing/2014/main" val="839293947"/>
                    </a:ext>
                  </a:extLst>
                </a:gridCol>
                <a:gridCol w="560106">
                  <a:extLst>
                    <a:ext uri="{9D8B030D-6E8A-4147-A177-3AD203B41FA5}">
                      <a16:colId xmlns:a16="http://schemas.microsoft.com/office/drawing/2014/main" val="2488318632"/>
                    </a:ext>
                  </a:extLst>
                </a:gridCol>
                <a:gridCol w="560106">
                  <a:extLst>
                    <a:ext uri="{9D8B030D-6E8A-4147-A177-3AD203B41FA5}">
                      <a16:colId xmlns:a16="http://schemas.microsoft.com/office/drawing/2014/main" val="1004771825"/>
                    </a:ext>
                  </a:extLst>
                </a:gridCol>
                <a:gridCol w="560106">
                  <a:extLst>
                    <a:ext uri="{9D8B030D-6E8A-4147-A177-3AD203B41FA5}">
                      <a16:colId xmlns:a16="http://schemas.microsoft.com/office/drawing/2014/main" val="2955013575"/>
                    </a:ext>
                  </a:extLst>
                </a:gridCol>
              </a:tblGrid>
              <a:tr h="23541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</a:p>
                  </a:txBody>
                  <a:tcPr marL="8944" marR="8944" marT="8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</a:p>
                  </a:txBody>
                  <a:tcPr marL="8944" marR="8944" marT="8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요구사항</a:t>
                      </a:r>
                    </a:p>
                  </a:txBody>
                  <a:tcPr marL="8944" marR="8944" marT="8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유형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944" marR="8944" marT="8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규모</a:t>
                      </a:r>
                    </a:p>
                  </a:txBody>
                  <a:tcPr marL="8944" marR="8944" marT="8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수용여부</a:t>
                      </a:r>
                    </a:p>
                  </a:txBody>
                  <a:tcPr marL="8944" marR="8944" marT="8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5309764"/>
                  </a:ext>
                </a:extLst>
              </a:tr>
              <a:tr h="23541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8944" marR="8944" marT="8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A-001</a:t>
                      </a:r>
                    </a:p>
                  </a:txBody>
                  <a:tcPr marL="8944" marR="8944" marT="8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프로젝트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안내</a:t>
                      </a:r>
                    </a:p>
                  </a:txBody>
                  <a:tcPr marL="8944" marR="8944" marT="8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비기능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944" marR="8944" marT="8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Small</a:t>
                      </a:r>
                    </a:p>
                  </a:txBody>
                  <a:tcPr marL="8944" marR="8944" marT="8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Y</a:t>
                      </a:r>
                    </a:p>
                  </a:txBody>
                  <a:tcPr marL="8944" marR="8944" marT="8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39075758"/>
                  </a:ext>
                </a:extLst>
              </a:tr>
              <a:tr h="23541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8944" marR="8944" marT="8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A-002</a:t>
                      </a:r>
                    </a:p>
                  </a:txBody>
                  <a:tcPr marL="8944" marR="8944" marT="8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API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설계</a:t>
                      </a:r>
                    </a:p>
                  </a:txBody>
                  <a:tcPr marL="8944" marR="8944" marT="8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비기능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944" marR="8944" marT="8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Small</a:t>
                      </a:r>
                    </a:p>
                  </a:txBody>
                  <a:tcPr marL="8944" marR="8944" marT="8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Y</a:t>
                      </a:r>
                    </a:p>
                  </a:txBody>
                  <a:tcPr marL="8944" marR="8944" marT="8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23863303"/>
                  </a:ext>
                </a:extLst>
              </a:tr>
              <a:tr h="23541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8944" marR="8944" marT="8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B-001</a:t>
                      </a:r>
                    </a:p>
                  </a:txBody>
                  <a:tcPr marL="8944" marR="8944" marT="8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화면 </a:t>
                      </a:r>
                      <a:r>
                        <a:rPr lang="ko-KR" altLang="en-US" sz="10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메인기능</a:t>
                      </a:r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구현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944" marR="8944" marT="8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</a:t>
                      </a:r>
                    </a:p>
                  </a:txBody>
                  <a:tcPr marL="8944" marR="8944" marT="8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Medium</a:t>
                      </a:r>
                    </a:p>
                  </a:txBody>
                  <a:tcPr marL="8944" marR="8944" marT="8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Y</a:t>
                      </a:r>
                    </a:p>
                  </a:txBody>
                  <a:tcPr marL="8944" marR="8944" marT="8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5725831"/>
                  </a:ext>
                </a:extLst>
              </a:tr>
              <a:tr h="23541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8944" marR="8944" marT="8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C-001</a:t>
                      </a:r>
                    </a:p>
                  </a:txBody>
                  <a:tcPr marL="8944" marR="8944" marT="8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회원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로그인 </a:t>
                      </a:r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 구현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944" marR="8944" marT="8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</a:t>
                      </a:r>
                    </a:p>
                  </a:txBody>
                  <a:tcPr marL="8944" marR="8944" marT="8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Medium</a:t>
                      </a:r>
                    </a:p>
                  </a:txBody>
                  <a:tcPr marL="8944" marR="8944" marT="8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Y</a:t>
                      </a:r>
                    </a:p>
                  </a:txBody>
                  <a:tcPr marL="8944" marR="8944" marT="8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5822016"/>
                  </a:ext>
                </a:extLst>
              </a:tr>
              <a:tr h="23541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8944" marR="8944" marT="8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C-002</a:t>
                      </a:r>
                    </a:p>
                  </a:txBody>
                  <a:tcPr marL="8944" marR="8944" marT="8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회원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 </a:t>
                      </a:r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 구현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944" marR="8944" marT="8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</a:t>
                      </a:r>
                    </a:p>
                  </a:txBody>
                  <a:tcPr marL="8944" marR="8944" marT="8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Tiny</a:t>
                      </a:r>
                    </a:p>
                  </a:txBody>
                  <a:tcPr marL="8944" marR="8944" marT="8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Y</a:t>
                      </a:r>
                    </a:p>
                  </a:txBody>
                  <a:tcPr marL="8944" marR="8944" marT="8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6525315"/>
                  </a:ext>
                </a:extLst>
              </a:tr>
              <a:tr h="23541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8944" marR="8944" marT="8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C-003</a:t>
                      </a:r>
                    </a:p>
                  </a:txBody>
                  <a:tcPr marL="8944" marR="8944" marT="8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회원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약관 기능 구현</a:t>
                      </a:r>
                    </a:p>
                  </a:txBody>
                  <a:tcPr marL="8944" marR="8944" marT="8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</a:t>
                      </a:r>
                    </a:p>
                  </a:txBody>
                  <a:tcPr marL="8944" marR="8944" marT="8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Small</a:t>
                      </a:r>
                    </a:p>
                  </a:txBody>
                  <a:tcPr marL="8944" marR="8944" marT="8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Y</a:t>
                      </a:r>
                    </a:p>
                  </a:txBody>
                  <a:tcPr marL="8944" marR="8944" marT="8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51420678"/>
                  </a:ext>
                </a:extLst>
              </a:tr>
              <a:tr h="23541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8944" marR="8944" marT="8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C-004</a:t>
                      </a:r>
                    </a:p>
                  </a:txBody>
                  <a:tcPr marL="8944" marR="8944" marT="8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회원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일반 회원가입 기능 구현 </a:t>
                      </a:r>
                    </a:p>
                  </a:txBody>
                  <a:tcPr marL="8944" marR="8944" marT="8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</a:t>
                      </a:r>
                    </a:p>
                  </a:txBody>
                  <a:tcPr marL="8944" marR="8944" marT="8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Small</a:t>
                      </a:r>
                    </a:p>
                  </a:txBody>
                  <a:tcPr marL="8944" marR="8944" marT="8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Y</a:t>
                      </a:r>
                    </a:p>
                  </a:txBody>
                  <a:tcPr marL="8944" marR="8944" marT="8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62115935"/>
                  </a:ext>
                </a:extLst>
              </a:tr>
              <a:tr h="23541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8944" marR="8944" marT="8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C-005</a:t>
                      </a:r>
                    </a:p>
                  </a:txBody>
                  <a:tcPr marL="8944" marR="8944" marT="8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회원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판매자 회원가입 기능 구현</a:t>
                      </a:r>
                    </a:p>
                  </a:txBody>
                  <a:tcPr marL="8944" marR="8944" marT="8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</a:t>
                      </a:r>
                    </a:p>
                  </a:txBody>
                  <a:tcPr marL="8944" marR="8944" marT="8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Small</a:t>
                      </a:r>
                    </a:p>
                  </a:txBody>
                  <a:tcPr marL="8944" marR="8944" marT="8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Y</a:t>
                      </a:r>
                    </a:p>
                  </a:txBody>
                  <a:tcPr marL="8944" marR="8944" marT="8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89832258"/>
                  </a:ext>
                </a:extLst>
              </a:tr>
              <a:tr h="23541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8944" marR="8944" marT="8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D-001</a:t>
                      </a:r>
                    </a:p>
                  </a:txBody>
                  <a:tcPr marL="8944" marR="8944" marT="8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상품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목록 </a:t>
                      </a:r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 구현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944" marR="8944" marT="8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</a:t>
                      </a:r>
                    </a:p>
                  </a:txBody>
                  <a:tcPr marL="8944" marR="8944" marT="8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Large</a:t>
                      </a:r>
                    </a:p>
                  </a:txBody>
                  <a:tcPr marL="8944" marR="8944" marT="8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Y</a:t>
                      </a:r>
                    </a:p>
                  </a:txBody>
                  <a:tcPr marL="8944" marR="8944" marT="8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3299698"/>
                  </a:ext>
                </a:extLst>
              </a:tr>
              <a:tr h="23541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8944" marR="8944" marT="8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D-002</a:t>
                      </a:r>
                    </a:p>
                  </a:txBody>
                  <a:tcPr marL="8944" marR="8944" marT="8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상품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보기 </a:t>
                      </a:r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 구현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944" marR="8944" marT="8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</a:t>
                      </a:r>
                    </a:p>
                  </a:txBody>
                  <a:tcPr marL="8944" marR="8944" marT="8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Medium</a:t>
                      </a:r>
                    </a:p>
                  </a:txBody>
                  <a:tcPr marL="8944" marR="8944" marT="8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Y</a:t>
                      </a:r>
                    </a:p>
                  </a:txBody>
                  <a:tcPr marL="8944" marR="8944" marT="8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7729715"/>
                  </a:ext>
                </a:extLst>
              </a:tr>
              <a:tr h="23541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8944" marR="8944" marT="8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D-003</a:t>
                      </a:r>
                    </a:p>
                  </a:txBody>
                  <a:tcPr marL="8944" marR="8944" marT="8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상품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장바구니 </a:t>
                      </a:r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 구현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944" marR="8944" marT="8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</a:t>
                      </a:r>
                    </a:p>
                  </a:txBody>
                  <a:tcPr marL="8944" marR="8944" marT="8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Large</a:t>
                      </a:r>
                    </a:p>
                  </a:txBody>
                  <a:tcPr marL="8944" marR="8944" marT="8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Y</a:t>
                      </a:r>
                    </a:p>
                  </a:txBody>
                  <a:tcPr marL="8944" marR="8944" marT="8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0178115"/>
                  </a:ext>
                </a:extLst>
              </a:tr>
              <a:tr h="23541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8944" marR="8944" marT="8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D-004</a:t>
                      </a:r>
                    </a:p>
                  </a:txBody>
                  <a:tcPr marL="8944" marR="8944" marT="8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상품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주문하기 </a:t>
                      </a:r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 구현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944" marR="8944" marT="8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</a:t>
                      </a:r>
                    </a:p>
                  </a:txBody>
                  <a:tcPr marL="8944" marR="8944" marT="8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X-Large</a:t>
                      </a:r>
                    </a:p>
                  </a:txBody>
                  <a:tcPr marL="8944" marR="8944" marT="8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Y</a:t>
                      </a:r>
                    </a:p>
                  </a:txBody>
                  <a:tcPr marL="8944" marR="8944" marT="8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87192776"/>
                  </a:ext>
                </a:extLst>
              </a:tr>
              <a:tr h="23541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8944" marR="8944" marT="8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D-005</a:t>
                      </a:r>
                    </a:p>
                  </a:txBody>
                  <a:tcPr marL="8944" marR="8944" marT="8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상품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주문완료 </a:t>
                      </a:r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 구현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944" marR="8944" marT="8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</a:t>
                      </a:r>
                    </a:p>
                  </a:txBody>
                  <a:tcPr marL="8944" marR="8944" marT="8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Medium</a:t>
                      </a:r>
                    </a:p>
                  </a:txBody>
                  <a:tcPr marL="8944" marR="8944" marT="8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Y</a:t>
                      </a:r>
                    </a:p>
                  </a:txBody>
                  <a:tcPr marL="8944" marR="8944" marT="8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4501278"/>
                  </a:ext>
                </a:extLst>
              </a:tr>
              <a:tr h="23541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8944" marR="8944" marT="8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E-001</a:t>
                      </a:r>
                    </a:p>
                  </a:txBody>
                  <a:tcPr marL="8944" marR="8944" marT="8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관리자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메인 기능 구현</a:t>
                      </a:r>
                    </a:p>
                  </a:txBody>
                  <a:tcPr marL="8944" marR="8944" marT="8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</a:t>
                      </a:r>
                    </a:p>
                  </a:txBody>
                  <a:tcPr marL="8944" marR="8944" marT="8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Medium</a:t>
                      </a:r>
                    </a:p>
                  </a:txBody>
                  <a:tcPr marL="8944" marR="8944" marT="8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Y</a:t>
                      </a:r>
                    </a:p>
                  </a:txBody>
                  <a:tcPr marL="8944" marR="8944" marT="8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7353254"/>
                  </a:ext>
                </a:extLst>
              </a:tr>
              <a:tr h="23541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8944" marR="8944" marT="8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E-002</a:t>
                      </a:r>
                    </a:p>
                  </a:txBody>
                  <a:tcPr marL="8944" marR="8944" marT="8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관리자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상품현황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 구현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944" marR="8944" marT="8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</a:t>
                      </a:r>
                    </a:p>
                  </a:txBody>
                  <a:tcPr marL="8944" marR="8944" marT="8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Medium</a:t>
                      </a:r>
                    </a:p>
                  </a:txBody>
                  <a:tcPr marL="8944" marR="8944" marT="8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Y</a:t>
                      </a:r>
                    </a:p>
                  </a:txBody>
                  <a:tcPr marL="8944" marR="8944" marT="8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6263881"/>
                  </a:ext>
                </a:extLst>
              </a:tr>
              <a:tr h="23541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</a:t>
                      </a:r>
                    </a:p>
                  </a:txBody>
                  <a:tcPr marL="8944" marR="8944" marT="8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E-003</a:t>
                      </a:r>
                    </a:p>
                  </a:txBody>
                  <a:tcPr marL="8944" marR="8944" marT="8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관리자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상품등록 </a:t>
                      </a:r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 구현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944" marR="8944" marT="8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</a:t>
                      </a:r>
                    </a:p>
                  </a:txBody>
                  <a:tcPr marL="8944" marR="8944" marT="8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Large</a:t>
                      </a:r>
                    </a:p>
                  </a:txBody>
                  <a:tcPr marL="8944" marR="8944" marT="8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Y</a:t>
                      </a:r>
                    </a:p>
                  </a:txBody>
                  <a:tcPr marL="8944" marR="8944" marT="8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6838912"/>
                  </a:ext>
                </a:extLst>
              </a:tr>
              <a:tr h="23541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</a:t>
                      </a:r>
                    </a:p>
                  </a:txBody>
                  <a:tcPr marL="8944" marR="8944" marT="8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E-004</a:t>
                      </a:r>
                    </a:p>
                  </a:txBody>
                  <a:tcPr marL="8944" marR="8944" marT="8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관리자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고객센터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공지사항 </a:t>
                      </a:r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 구현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944" marR="8944" marT="8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</a:t>
                      </a:r>
                    </a:p>
                  </a:txBody>
                  <a:tcPr marL="8944" marR="8944" marT="8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Medium</a:t>
                      </a:r>
                    </a:p>
                  </a:txBody>
                  <a:tcPr marL="8944" marR="8944" marT="8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Y</a:t>
                      </a:r>
                    </a:p>
                  </a:txBody>
                  <a:tcPr marL="8944" marR="8944" marT="8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737463"/>
                  </a:ext>
                </a:extLst>
              </a:tr>
              <a:tr h="23541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</a:t>
                      </a:r>
                    </a:p>
                  </a:txBody>
                  <a:tcPr marL="8944" marR="8944" marT="8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E-004</a:t>
                      </a:r>
                    </a:p>
                  </a:txBody>
                  <a:tcPr marL="8944" marR="8944" marT="8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관리자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고객센터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문의하기 </a:t>
                      </a:r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 구현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944" marR="8944" marT="8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</a:t>
                      </a:r>
                    </a:p>
                  </a:txBody>
                  <a:tcPr marL="8944" marR="8944" marT="8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Medium</a:t>
                      </a:r>
                    </a:p>
                  </a:txBody>
                  <a:tcPr marL="8944" marR="8944" marT="8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Y</a:t>
                      </a:r>
                    </a:p>
                  </a:txBody>
                  <a:tcPr marL="8944" marR="8944" marT="8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46039859"/>
                  </a:ext>
                </a:extLst>
              </a:tr>
              <a:tr h="23541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</a:t>
                      </a:r>
                    </a:p>
                  </a:txBody>
                  <a:tcPr marL="8944" marR="8944" marT="8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E-005</a:t>
                      </a:r>
                    </a:p>
                  </a:txBody>
                  <a:tcPr marL="8944" marR="8944" marT="8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관리자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고객센터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목록 </a:t>
                      </a:r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 구현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944" marR="8944" marT="8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</a:t>
                      </a:r>
                    </a:p>
                  </a:txBody>
                  <a:tcPr marL="8944" marR="8944" marT="8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Medium</a:t>
                      </a:r>
                    </a:p>
                  </a:txBody>
                  <a:tcPr marL="8944" marR="8944" marT="8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Y</a:t>
                      </a:r>
                    </a:p>
                  </a:txBody>
                  <a:tcPr marL="8944" marR="8944" marT="8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4064267"/>
                  </a:ext>
                </a:extLst>
              </a:tr>
              <a:tr h="23541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</a:p>
                  </a:txBody>
                  <a:tcPr marL="8944" marR="8944" marT="8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E-006</a:t>
                      </a:r>
                    </a:p>
                  </a:txBody>
                  <a:tcPr marL="8944" marR="8944" marT="8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관리자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고객센터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공지사항 </a:t>
                      </a:r>
                      <a:r>
                        <a:rPr lang="ko-KR" altLang="en-US" sz="10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수정기능</a:t>
                      </a:r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구현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944" marR="8944" marT="8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</a:t>
                      </a:r>
                    </a:p>
                  </a:txBody>
                  <a:tcPr marL="8944" marR="8944" marT="8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Medium</a:t>
                      </a:r>
                    </a:p>
                  </a:txBody>
                  <a:tcPr marL="8944" marR="8944" marT="8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Y</a:t>
                      </a:r>
                    </a:p>
                  </a:txBody>
                  <a:tcPr marL="8944" marR="8944" marT="8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30796995"/>
                  </a:ext>
                </a:extLst>
              </a:tr>
              <a:tr h="23541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</a:t>
                      </a:r>
                    </a:p>
                  </a:txBody>
                  <a:tcPr marL="8944" marR="8944" marT="8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E-007</a:t>
                      </a:r>
                    </a:p>
                  </a:txBody>
                  <a:tcPr marL="8944" marR="8944" marT="8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관리자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고객센터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자주묻는질문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등록 </a:t>
                      </a:r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 구현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944" marR="8944" marT="8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</a:t>
                      </a:r>
                    </a:p>
                  </a:txBody>
                  <a:tcPr marL="8944" marR="8944" marT="8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Medium</a:t>
                      </a:r>
                    </a:p>
                  </a:txBody>
                  <a:tcPr marL="8944" marR="8944" marT="8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Y</a:t>
                      </a:r>
                    </a:p>
                  </a:txBody>
                  <a:tcPr marL="8944" marR="8944" marT="8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90598416"/>
                  </a:ext>
                </a:extLst>
              </a:tr>
              <a:tr h="23541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</a:t>
                      </a:r>
                    </a:p>
                  </a:txBody>
                  <a:tcPr marL="8944" marR="8944" marT="8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E-008</a:t>
                      </a:r>
                    </a:p>
                  </a:txBody>
                  <a:tcPr marL="8944" marR="8944" marT="8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관리자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고객센터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문의하기 목록 </a:t>
                      </a:r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 구현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944" marR="8944" marT="8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</a:t>
                      </a:r>
                    </a:p>
                  </a:txBody>
                  <a:tcPr marL="8944" marR="8944" marT="8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Medium</a:t>
                      </a:r>
                    </a:p>
                  </a:txBody>
                  <a:tcPr marL="8944" marR="8944" marT="8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Y</a:t>
                      </a:r>
                    </a:p>
                  </a:txBody>
                  <a:tcPr marL="8944" marR="8944" marT="8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55199545"/>
                  </a:ext>
                </a:extLst>
              </a:tr>
              <a:tr h="23541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</a:t>
                      </a:r>
                    </a:p>
                  </a:txBody>
                  <a:tcPr marL="8944" marR="8944" marT="8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F-001</a:t>
                      </a:r>
                    </a:p>
                  </a:txBody>
                  <a:tcPr marL="8944" marR="8944" marT="8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고객센터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공지사항 목록 </a:t>
                      </a:r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 구현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944" marR="8944" marT="8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</a:t>
                      </a:r>
                    </a:p>
                  </a:txBody>
                  <a:tcPr marL="8944" marR="8944" marT="8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Medium</a:t>
                      </a:r>
                    </a:p>
                  </a:txBody>
                  <a:tcPr marL="8944" marR="8944" marT="8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Y</a:t>
                      </a:r>
                    </a:p>
                  </a:txBody>
                  <a:tcPr marL="8944" marR="8944" marT="8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4422816"/>
                  </a:ext>
                </a:extLst>
              </a:tr>
              <a:tr h="23541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</a:t>
                      </a:r>
                    </a:p>
                  </a:txBody>
                  <a:tcPr marL="8944" marR="8944" marT="8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F-002</a:t>
                      </a:r>
                    </a:p>
                  </a:txBody>
                  <a:tcPr marL="8944" marR="8944" marT="8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고객센터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공지사항 보기 </a:t>
                      </a:r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 구현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944" marR="8944" marT="8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</a:t>
                      </a:r>
                    </a:p>
                  </a:txBody>
                  <a:tcPr marL="8944" marR="8944" marT="8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Medium</a:t>
                      </a:r>
                    </a:p>
                  </a:txBody>
                  <a:tcPr marL="8944" marR="8944" marT="8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Y</a:t>
                      </a:r>
                    </a:p>
                  </a:txBody>
                  <a:tcPr marL="8944" marR="8944" marT="8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7311562"/>
                  </a:ext>
                </a:extLst>
              </a:tr>
              <a:tr h="23541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</a:t>
                      </a:r>
                    </a:p>
                  </a:txBody>
                  <a:tcPr marL="8944" marR="8944" marT="8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F-003</a:t>
                      </a:r>
                    </a:p>
                  </a:txBody>
                  <a:tcPr marL="8944" marR="8944" marT="8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고객센터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자주묻는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질문보기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 구현 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944" marR="8944" marT="8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</a:t>
                      </a:r>
                    </a:p>
                  </a:txBody>
                  <a:tcPr marL="8944" marR="8944" marT="8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Medium</a:t>
                      </a:r>
                    </a:p>
                  </a:txBody>
                  <a:tcPr marL="8944" marR="8944" marT="8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Y</a:t>
                      </a:r>
                    </a:p>
                  </a:txBody>
                  <a:tcPr marL="8944" marR="8944" marT="89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38277180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1"/>
          <p:cNvSpPr/>
          <p:nvPr/>
        </p:nvSpPr>
        <p:spPr>
          <a:xfrm>
            <a:off x="0" y="0"/>
            <a:ext cx="12700" cy="12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609898" y="1235894"/>
            <a:ext cx="1419294" cy="183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3)</a:t>
            </a:r>
            <a:r>
              <a:rPr sz="1000" spc="192" dirty="0">
                <a:solidFill>
                  <a:srgbClr val="000000"/>
                </a:solidFill>
                <a:latin typeface="LUOGFN+NanumGothic"/>
                <a:cs typeface="LUOGFN+NanumGothic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작업분류체계</a:t>
            </a: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(WBS)</a:t>
            </a:r>
          </a:p>
        </p:txBody>
      </p:sp>
      <p:graphicFrame>
        <p:nvGraphicFramePr>
          <p:cNvPr id="51" name="표 5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6131220"/>
              </p:ext>
            </p:extLst>
          </p:nvPr>
        </p:nvGraphicFramePr>
        <p:xfrm>
          <a:off x="465882" y="1811958"/>
          <a:ext cx="6424760" cy="7628724"/>
        </p:xfrm>
        <a:graphic>
          <a:graphicData uri="http://schemas.openxmlformats.org/drawingml/2006/table">
            <a:tbl>
              <a:tblPr/>
              <a:tblGrid>
                <a:gridCol w="497223">
                  <a:extLst>
                    <a:ext uri="{9D8B030D-6E8A-4147-A177-3AD203B41FA5}">
                      <a16:colId xmlns:a16="http://schemas.microsoft.com/office/drawing/2014/main" val="3188063661"/>
                    </a:ext>
                  </a:extLst>
                </a:gridCol>
                <a:gridCol w="2136216">
                  <a:extLst>
                    <a:ext uri="{9D8B030D-6E8A-4147-A177-3AD203B41FA5}">
                      <a16:colId xmlns:a16="http://schemas.microsoft.com/office/drawing/2014/main" val="4192447673"/>
                    </a:ext>
                  </a:extLst>
                </a:gridCol>
                <a:gridCol w="738928">
                  <a:extLst>
                    <a:ext uri="{9D8B030D-6E8A-4147-A177-3AD203B41FA5}">
                      <a16:colId xmlns:a16="http://schemas.microsoft.com/office/drawing/2014/main" val="708007425"/>
                    </a:ext>
                  </a:extLst>
                </a:gridCol>
                <a:gridCol w="656057">
                  <a:extLst>
                    <a:ext uri="{9D8B030D-6E8A-4147-A177-3AD203B41FA5}">
                      <a16:colId xmlns:a16="http://schemas.microsoft.com/office/drawing/2014/main" val="907727757"/>
                    </a:ext>
                  </a:extLst>
                </a:gridCol>
                <a:gridCol w="683681">
                  <a:extLst>
                    <a:ext uri="{9D8B030D-6E8A-4147-A177-3AD203B41FA5}">
                      <a16:colId xmlns:a16="http://schemas.microsoft.com/office/drawing/2014/main" val="1225337792"/>
                    </a:ext>
                  </a:extLst>
                </a:gridCol>
                <a:gridCol w="662963">
                  <a:extLst>
                    <a:ext uri="{9D8B030D-6E8A-4147-A177-3AD203B41FA5}">
                      <a16:colId xmlns:a16="http://schemas.microsoft.com/office/drawing/2014/main" val="3325180508"/>
                    </a:ext>
                  </a:extLst>
                </a:gridCol>
                <a:gridCol w="1049692">
                  <a:extLst>
                    <a:ext uri="{9D8B030D-6E8A-4147-A177-3AD203B41FA5}">
                      <a16:colId xmlns:a16="http://schemas.microsoft.com/office/drawing/2014/main" val="172549150"/>
                    </a:ext>
                  </a:extLst>
                </a:gridCol>
              </a:tblGrid>
              <a:tr h="21190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WBS</a:t>
                      </a: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TASK</a:t>
                      </a: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작업자</a:t>
                      </a: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상태</a:t>
                      </a: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시작일</a:t>
                      </a: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종료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산출물</a:t>
                      </a: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3971777"/>
                  </a:ext>
                </a:extLst>
              </a:tr>
              <a:tr h="21190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 </a:t>
                      </a:r>
                      <a:endParaRPr lang="en-US" altLang="ko-KR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기획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579525"/>
                  </a:ext>
                </a:extLst>
              </a:tr>
              <a:tr h="21190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1.1  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요구사항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분석</a:t>
                      </a: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김철학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 dirty="0">
                          <a:solidFill>
                            <a:srgbClr val="70AD47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 progress</a:t>
                      </a: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2022-12-01</a:t>
                      </a: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2022-12-01</a:t>
                      </a: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요구사항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정의서 </a:t>
                      </a: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556800"/>
                  </a:ext>
                </a:extLst>
              </a:tr>
              <a:tr h="21190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1.2  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프로젝트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아키텍처 분석</a:t>
                      </a: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김철학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Completed</a:t>
                      </a: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2022-12-02</a:t>
                      </a: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2022-12-02</a:t>
                      </a: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0461634"/>
                  </a:ext>
                </a:extLst>
              </a:tr>
              <a:tr h="21190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설계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2844420"/>
                  </a:ext>
                </a:extLst>
              </a:tr>
              <a:tr h="21190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DB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설계 및 구현</a:t>
                      </a: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김철학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70AD47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 progress</a:t>
                      </a: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2022-12-05</a:t>
                      </a: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2022-12-07</a:t>
                      </a: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ERD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테이블 명세서</a:t>
                      </a: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55241406"/>
                  </a:ext>
                </a:extLst>
              </a:tr>
              <a:tr h="21190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프로젝트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아키텍처 설계</a:t>
                      </a: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김철학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70AD47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 progress</a:t>
                      </a: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2022-12-05</a:t>
                      </a: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2022-12-09</a:t>
                      </a: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스토리보드 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v1.0</a:t>
                      </a: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7278575"/>
                  </a:ext>
                </a:extLst>
              </a:tr>
              <a:tr h="21190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800" b="1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화면구현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9684054"/>
                  </a:ext>
                </a:extLst>
              </a:tr>
              <a:tr h="21190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메인 </a:t>
                      </a: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화면구현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김동근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Completed</a:t>
                      </a: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2022-12-05</a:t>
                      </a: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2022-12-09</a:t>
                      </a: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HTML/CSS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JS</a:t>
                      </a: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6035248"/>
                  </a:ext>
                </a:extLst>
              </a:tr>
              <a:tr h="21190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</a:t>
                      </a: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회원 </a:t>
                      </a:r>
                      <a:r>
                        <a:rPr lang="ko-KR" altLang="en-US" sz="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화면구현</a:t>
                      </a:r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김동근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sz="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윤사랑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Completed</a:t>
                      </a: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2022-12-05</a:t>
                      </a: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2022-12-09</a:t>
                      </a: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HTML/CSS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JS</a:t>
                      </a: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7823710"/>
                  </a:ext>
                </a:extLst>
              </a:tr>
              <a:tr h="21190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</a:t>
                      </a: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상품 </a:t>
                      </a: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화면구현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김동근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Completed</a:t>
                      </a: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2022-12-05</a:t>
                      </a: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2022-12-09</a:t>
                      </a: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HTML/CSS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JS</a:t>
                      </a: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28457819"/>
                  </a:ext>
                </a:extLst>
              </a:tr>
              <a:tr h="21190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3.4</a:t>
                      </a: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고객센터 </a:t>
                      </a: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화면구현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윤사랑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Completed</a:t>
                      </a: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2022-12-05</a:t>
                      </a: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2022-12-09</a:t>
                      </a: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HTML/CSS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JS</a:t>
                      </a: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4263633"/>
                  </a:ext>
                </a:extLst>
              </a:tr>
              <a:tr h="21190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3.5</a:t>
                      </a: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관리자 </a:t>
                      </a: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화면구현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임민지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Completed</a:t>
                      </a: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2022-12-05</a:t>
                      </a: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2022-12-09</a:t>
                      </a: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HTML/CSS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JS</a:t>
                      </a: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42074373"/>
                  </a:ext>
                </a:extLst>
              </a:tr>
              <a:tr h="21190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800" b="1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기능구현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 dirty="0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 dirty="0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 dirty="0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 dirty="0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8263116"/>
                  </a:ext>
                </a:extLst>
              </a:tr>
              <a:tr h="21190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4.1</a:t>
                      </a: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메인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</a:t>
                      </a: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김동근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Completed</a:t>
                      </a: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2022-12-12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2022-12-21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Java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JSP</a:t>
                      </a: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7394472"/>
                  </a:ext>
                </a:extLst>
              </a:tr>
              <a:tr h="21190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4.2.1</a:t>
                      </a: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회원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로그인 </a:t>
                      </a: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기능구현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김동근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Completed</a:t>
                      </a: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2022-12-13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2022-12-14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Java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JSP</a:t>
                      </a: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77395753"/>
                  </a:ext>
                </a:extLst>
              </a:tr>
              <a:tr h="21190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4.2.2</a:t>
                      </a: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회원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 </a:t>
                      </a: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기능구현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김동근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Completed</a:t>
                      </a: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2022-12-13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2022-12-14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Java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JSP</a:t>
                      </a: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026705"/>
                  </a:ext>
                </a:extLst>
              </a:tr>
              <a:tr h="21190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4.2.3</a:t>
                      </a: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회원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약관 </a:t>
                      </a: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기능구현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김동근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Completed</a:t>
                      </a: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2022-12-13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2022-12-14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Java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JSP</a:t>
                      </a: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76559636"/>
                  </a:ext>
                </a:extLst>
              </a:tr>
              <a:tr h="21190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4.2.4</a:t>
                      </a: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회원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일반 회원가입 기능 구현 </a:t>
                      </a: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김동근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Completed</a:t>
                      </a: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2022-12-14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2022-12-15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Java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JSP</a:t>
                      </a: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2326721"/>
                  </a:ext>
                </a:extLst>
              </a:tr>
              <a:tr h="21190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4.2.5</a:t>
                      </a: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회원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판매자 회원가입 </a:t>
                      </a: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기능구현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김동근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Completed</a:t>
                      </a: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2022-12-14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2022-12-15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Java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JSP</a:t>
                      </a: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10293989"/>
                  </a:ext>
                </a:extLst>
              </a:tr>
              <a:tr h="21190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4.3.1</a:t>
                      </a: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상품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목록 </a:t>
                      </a: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기능구현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김동근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임민지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Completed</a:t>
                      </a: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2022-12-14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2022-12-15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Java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JSP</a:t>
                      </a: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7219495"/>
                  </a:ext>
                </a:extLst>
              </a:tr>
              <a:tr h="21190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4.3.2</a:t>
                      </a: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상품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보기 </a:t>
                      </a: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기능구현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김동근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임민지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Completed</a:t>
                      </a: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2022-12-15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2022-12-16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Java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JSP</a:t>
                      </a: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3349416"/>
                  </a:ext>
                </a:extLst>
              </a:tr>
              <a:tr h="21190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4.3.3</a:t>
                      </a: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상품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장바구니 </a:t>
                      </a: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기능구현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김동근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Completed</a:t>
                      </a: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2022-12-16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2022-12-18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Java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JSP</a:t>
                      </a: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40172352"/>
                  </a:ext>
                </a:extLst>
              </a:tr>
              <a:tr h="21190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4.3.4</a:t>
                      </a: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상품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주문하기 </a:t>
                      </a: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기능구현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김동근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Completed</a:t>
                      </a: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2022-12-17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2022-12-19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Java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JSP</a:t>
                      </a: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4480914"/>
                  </a:ext>
                </a:extLst>
              </a:tr>
              <a:tr h="21190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4.3.5</a:t>
                      </a: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상품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주문완료 </a:t>
                      </a: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기능구현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김동근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Completed</a:t>
                      </a: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2022-12-19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2022-12-20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Java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JSP</a:t>
                      </a: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0962738"/>
                  </a:ext>
                </a:extLst>
              </a:tr>
              <a:tr h="21190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4.4.1</a:t>
                      </a: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관리자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메인 </a:t>
                      </a: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기능구현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임민지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Completed</a:t>
                      </a: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2022-12-13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2022-12-14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Java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JSP</a:t>
                      </a: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7291893"/>
                  </a:ext>
                </a:extLst>
              </a:tr>
              <a:tr h="21190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4.4.2</a:t>
                      </a: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관리자 </a:t>
                      </a: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상품현황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기능구현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김동근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임민지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Completed</a:t>
                      </a: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2022-12-16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2022-12-17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Java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JSP</a:t>
                      </a: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9532038"/>
                  </a:ext>
                </a:extLst>
              </a:tr>
              <a:tr h="21190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4.4.3</a:t>
                      </a: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관리자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상품등록 </a:t>
                      </a: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기능구현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김동근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임민지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Completed</a:t>
                      </a:r>
                      <a:endParaRPr lang="en-US" sz="800" b="1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2022-12-17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2022-12-18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Java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JSP</a:t>
                      </a: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57410262"/>
                  </a:ext>
                </a:extLst>
              </a:tr>
              <a:tr h="21190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4.4.4</a:t>
                      </a: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관리자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고객센터 공지사항 </a:t>
                      </a: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기능구현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윤사랑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Completed</a:t>
                      </a:r>
                      <a:endParaRPr lang="en-US" sz="800" b="1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2022-12-13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2022-12-14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Java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JSP</a:t>
                      </a: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0014718"/>
                  </a:ext>
                </a:extLst>
              </a:tr>
              <a:tr h="21190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4.4.5</a:t>
                      </a: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관리자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고객센터 문의하기 기능 구현</a:t>
                      </a: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윤사랑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Completed</a:t>
                      </a:r>
                      <a:endParaRPr lang="en-US" sz="800" b="1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2022-12-14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2022-12-14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Java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JSP</a:t>
                      </a: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32208181"/>
                  </a:ext>
                </a:extLst>
              </a:tr>
              <a:tr h="21190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4.4.6</a:t>
                      </a: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관리자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고객센터 목록 </a:t>
                      </a: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기능구현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윤사랑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Completed</a:t>
                      </a:r>
                      <a:endParaRPr lang="en-US" sz="800" b="1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2022-12-14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2022-12-15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Java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JSP</a:t>
                      </a: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38132073"/>
                  </a:ext>
                </a:extLst>
              </a:tr>
              <a:tr h="21190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4.4.7</a:t>
                      </a: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관리자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고객센터 공지사항 수정기능구현</a:t>
                      </a: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윤사랑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Completed</a:t>
                      </a:r>
                      <a:endParaRPr lang="en-US" sz="800" b="1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2022-12-15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2022-12-15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Java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JSP</a:t>
                      </a: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08163077"/>
                  </a:ext>
                </a:extLst>
              </a:tr>
              <a:tr h="21190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4.4.8</a:t>
                      </a: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관리자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고객센터 </a:t>
                      </a: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자주묻는질문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보기기능구현</a:t>
                      </a: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윤사랑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Completed</a:t>
                      </a:r>
                      <a:endParaRPr lang="en-US" sz="800" b="1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2022-12-16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2022-12-16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Java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JSP</a:t>
                      </a: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35036700"/>
                  </a:ext>
                </a:extLst>
              </a:tr>
              <a:tr h="21190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4.4.9</a:t>
                      </a: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관리자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고객센터 </a:t>
                      </a: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자주묻는질문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등록기능구현 </a:t>
                      </a: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윤사랑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Completed</a:t>
                      </a:r>
                      <a:endParaRPr lang="en-US" sz="800" b="1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2022-12-16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2022-12-17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Java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JSP</a:t>
                      </a: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2454460"/>
                  </a:ext>
                </a:extLst>
              </a:tr>
              <a:tr h="21190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4.4.10</a:t>
                      </a: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관리자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고객센터 문의하기 목록기능구현</a:t>
                      </a: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윤사랑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Completed</a:t>
                      </a:r>
                      <a:endParaRPr lang="en-US" sz="800" b="1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2022-12-17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2022-12-17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Java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JSP</a:t>
                      </a: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32567421"/>
                  </a:ext>
                </a:extLst>
              </a:tr>
              <a:tr h="21190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4.4.11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관리자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고객센터 </a:t>
                      </a:r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문의하기</a:t>
                      </a:r>
                      <a:r>
                        <a:rPr lang="en-US" altLang="ko-KR" sz="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답변기</a:t>
                      </a:r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능구현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윤사랑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Completed</a:t>
                      </a:r>
                      <a:endParaRPr lang="en-US" sz="800" b="1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2022-12-17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2022-12-18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Java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JSP</a:t>
                      </a:r>
                    </a:p>
                  </a:txBody>
                  <a:tcPr marL="0" marR="36000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5741218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9661860"/>
              </p:ext>
            </p:extLst>
          </p:nvPr>
        </p:nvGraphicFramePr>
        <p:xfrm>
          <a:off x="576238" y="1811958"/>
          <a:ext cx="6336704" cy="3092104"/>
        </p:xfrm>
        <a:graphic>
          <a:graphicData uri="http://schemas.openxmlformats.org/drawingml/2006/table">
            <a:tbl>
              <a:tblPr/>
              <a:tblGrid>
                <a:gridCol w="490408">
                  <a:extLst>
                    <a:ext uri="{9D8B030D-6E8A-4147-A177-3AD203B41FA5}">
                      <a16:colId xmlns:a16="http://schemas.microsoft.com/office/drawing/2014/main" val="1428841638"/>
                    </a:ext>
                  </a:extLst>
                </a:gridCol>
                <a:gridCol w="2106938">
                  <a:extLst>
                    <a:ext uri="{9D8B030D-6E8A-4147-A177-3AD203B41FA5}">
                      <a16:colId xmlns:a16="http://schemas.microsoft.com/office/drawing/2014/main" val="4215368625"/>
                    </a:ext>
                  </a:extLst>
                </a:gridCol>
                <a:gridCol w="728801">
                  <a:extLst>
                    <a:ext uri="{9D8B030D-6E8A-4147-A177-3AD203B41FA5}">
                      <a16:colId xmlns:a16="http://schemas.microsoft.com/office/drawing/2014/main" val="2528775936"/>
                    </a:ext>
                  </a:extLst>
                </a:gridCol>
                <a:gridCol w="647065">
                  <a:extLst>
                    <a:ext uri="{9D8B030D-6E8A-4147-A177-3AD203B41FA5}">
                      <a16:colId xmlns:a16="http://schemas.microsoft.com/office/drawing/2014/main" val="521444497"/>
                    </a:ext>
                  </a:extLst>
                </a:gridCol>
                <a:gridCol w="674310">
                  <a:extLst>
                    <a:ext uri="{9D8B030D-6E8A-4147-A177-3AD203B41FA5}">
                      <a16:colId xmlns:a16="http://schemas.microsoft.com/office/drawing/2014/main" val="745489469"/>
                    </a:ext>
                  </a:extLst>
                </a:gridCol>
                <a:gridCol w="653877">
                  <a:extLst>
                    <a:ext uri="{9D8B030D-6E8A-4147-A177-3AD203B41FA5}">
                      <a16:colId xmlns:a16="http://schemas.microsoft.com/office/drawing/2014/main" val="2204711888"/>
                    </a:ext>
                  </a:extLst>
                </a:gridCol>
                <a:gridCol w="1035305">
                  <a:extLst>
                    <a:ext uri="{9D8B030D-6E8A-4147-A177-3AD203B41FA5}">
                      <a16:colId xmlns:a16="http://schemas.microsoft.com/office/drawing/2014/main" val="3336018565"/>
                    </a:ext>
                  </a:extLst>
                </a:gridCol>
              </a:tblGrid>
              <a:tr h="17366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WBS</a:t>
                      </a:r>
                    </a:p>
                  </a:txBody>
                  <a:tcPr marL="36000" marR="36000" marT="64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TASK</a:t>
                      </a:r>
                    </a:p>
                  </a:txBody>
                  <a:tcPr marL="36000" marR="36000" marT="64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작업자</a:t>
                      </a:r>
                    </a:p>
                  </a:txBody>
                  <a:tcPr marL="36000" marR="36000" marT="64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상태</a:t>
                      </a:r>
                    </a:p>
                  </a:txBody>
                  <a:tcPr marL="36000" marR="36000" marT="64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시작일</a:t>
                      </a:r>
                    </a:p>
                  </a:txBody>
                  <a:tcPr marL="36000" marR="36000" marT="64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종료일</a:t>
                      </a:r>
                    </a:p>
                  </a:txBody>
                  <a:tcPr marL="36000" marR="36000" marT="64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산출물</a:t>
                      </a:r>
                    </a:p>
                  </a:txBody>
                  <a:tcPr marL="36000" marR="36000" marT="64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9477119"/>
                  </a:ext>
                </a:extLst>
              </a:tr>
              <a:tr h="173666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36000" marR="36000" marT="64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기능구현</a:t>
                      </a:r>
                      <a:endParaRPr lang="ko-KR" altLang="en-US" sz="7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64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 dirty="0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64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 dirty="0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64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 dirty="0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64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 dirty="0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64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 dirty="0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64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9355395"/>
                  </a:ext>
                </a:extLst>
              </a:tr>
              <a:tr h="173666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4.5.1</a:t>
                      </a:r>
                    </a:p>
                  </a:txBody>
                  <a:tcPr marL="36000" marR="36000" marT="64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고객센터 공지사항 목록기능구현</a:t>
                      </a:r>
                    </a:p>
                  </a:txBody>
                  <a:tcPr marL="36000" marR="36000" marT="64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윤사랑</a:t>
                      </a:r>
                    </a:p>
                  </a:txBody>
                  <a:tcPr marL="36000" marR="36000" marT="64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1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Completed</a:t>
                      </a:r>
                    </a:p>
                  </a:txBody>
                  <a:tcPr marL="36000" marR="36000" marT="64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2022-12-17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64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2022-12-18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64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Java, JSP</a:t>
                      </a:r>
                    </a:p>
                  </a:txBody>
                  <a:tcPr marL="36000" marR="36000" marT="64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8873525"/>
                  </a:ext>
                </a:extLst>
              </a:tr>
              <a:tr h="173666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4.5.2</a:t>
                      </a:r>
                    </a:p>
                  </a:txBody>
                  <a:tcPr marL="36000" marR="36000" marT="64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고객센터 공지사항 보기기능구현</a:t>
                      </a:r>
                    </a:p>
                  </a:txBody>
                  <a:tcPr marL="36000" marR="36000" marT="64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윤사랑</a:t>
                      </a:r>
                    </a:p>
                  </a:txBody>
                  <a:tcPr marL="36000" marR="36000" marT="64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1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Completed</a:t>
                      </a:r>
                    </a:p>
                  </a:txBody>
                  <a:tcPr marL="36000" marR="36000" marT="64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2022-12-18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64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2022-12-18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64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Java, JSP</a:t>
                      </a:r>
                    </a:p>
                  </a:txBody>
                  <a:tcPr marL="36000" marR="36000" marT="64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0408340"/>
                  </a:ext>
                </a:extLst>
              </a:tr>
              <a:tr h="169432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4.5.3</a:t>
                      </a:r>
                    </a:p>
                  </a:txBody>
                  <a:tcPr marL="36000" marR="36000" marT="64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고객센터 </a:t>
                      </a:r>
                      <a:r>
                        <a:rPr lang="ko-KR" altLang="en-U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자주묻는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질문목록기능구현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64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윤사랑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64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1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Completed</a:t>
                      </a:r>
                    </a:p>
                  </a:txBody>
                  <a:tcPr marL="36000" marR="36000" marT="64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2022-12-19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64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2022-12-19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64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Java, JSP</a:t>
                      </a:r>
                    </a:p>
                  </a:txBody>
                  <a:tcPr marL="36000" marR="36000" marT="64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40387734"/>
                  </a:ext>
                </a:extLst>
              </a:tr>
              <a:tr h="144016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4.5.4</a:t>
                      </a:r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64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고객센터 </a:t>
                      </a:r>
                      <a:r>
                        <a:rPr lang="ko-KR" altLang="en-U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자주묻는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질문보기기능구현</a:t>
                      </a:r>
                    </a:p>
                  </a:txBody>
                  <a:tcPr marL="36000" marR="36000" marT="64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윤사랑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64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1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Completed</a:t>
                      </a:r>
                    </a:p>
                  </a:txBody>
                  <a:tcPr marL="36000" marR="36000" marT="64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2022-12-19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64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2022-12-19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64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Java, JSP</a:t>
                      </a:r>
                    </a:p>
                  </a:txBody>
                  <a:tcPr marL="36000" marR="36000" marT="64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69225933"/>
                  </a:ext>
                </a:extLst>
              </a:tr>
              <a:tr h="173666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4.5.5</a:t>
                      </a:r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64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고객센터 문의하기 목록기능구현</a:t>
                      </a:r>
                    </a:p>
                  </a:txBody>
                  <a:tcPr marL="36000" marR="36000" marT="64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윤사랑</a:t>
                      </a:r>
                    </a:p>
                  </a:txBody>
                  <a:tcPr marL="36000" marR="36000" marT="64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1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Completed</a:t>
                      </a:r>
                    </a:p>
                  </a:txBody>
                  <a:tcPr marL="36000" marR="36000" marT="64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2022-12-20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64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2022-12-21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64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Java, JSP</a:t>
                      </a:r>
                    </a:p>
                  </a:txBody>
                  <a:tcPr marL="36000" marR="36000" marT="64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3116238"/>
                  </a:ext>
                </a:extLst>
              </a:tr>
              <a:tr h="173666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4.5.6</a:t>
                      </a:r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64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고객센터 문의하기 쓰기목록기능구현</a:t>
                      </a:r>
                    </a:p>
                  </a:txBody>
                  <a:tcPr marL="36000" marR="36000" marT="64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윤사랑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64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1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Completed</a:t>
                      </a:r>
                    </a:p>
                  </a:txBody>
                  <a:tcPr marL="36000" marR="36000" marT="64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2022-12-20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64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2022-12-21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64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Java, JSP</a:t>
                      </a:r>
                    </a:p>
                  </a:txBody>
                  <a:tcPr marL="36000" marR="36000" marT="64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7363985"/>
                  </a:ext>
                </a:extLst>
              </a:tr>
              <a:tr h="173666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4.5.7</a:t>
                      </a:r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64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고객센터 메인 </a:t>
                      </a:r>
                      <a:r>
                        <a:rPr lang="ko-KR" altLang="en-U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기능구현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64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윤사랑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64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1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Completed</a:t>
                      </a:r>
                    </a:p>
                  </a:txBody>
                  <a:tcPr marL="36000" marR="36000" marT="64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2022-12-13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64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2022-12-21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64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Java, JSP</a:t>
                      </a:r>
                    </a:p>
                  </a:txBody>
                  <a:tcPr marL="36000" marR="36000" marT="64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11063885"/>
                  </a:ext>
                </a:extLst>
              </a:tr>
              <a:tr h="173666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36000" marR="36000" marT="64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테스트</a:t>
                      </a:r>
                    </a:p>
                  </a:txBody>
                  <a:tcPr marL="36000" marR="36000" marT="64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64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8835307"/>
                  </a:ext>
                </a:extLst>
              </a:tr>
              <a:tr h="173666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5.1</a:t>
                      </a:r>
                    </a:p>
                  </a:txBody>
                  <a:tcPr marL="36000" marR="36000" marT="64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단위 테스트</a:t>
                      </a:r>
                    </a:p>
                  </a:txBody>
                  <a:tcPr marL="36000" marR="36000" marT="64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팀 전원</a:t>
                      </a:r>
                    </a:p>
                  </a:txBody>
                  <a:tcPr marL="36000" marR="36000" marT="64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1" i="0" u="none" strike="noStrike" dirty="0">
                          <a:solidFill>
                            <a:srgbClr val="70AD47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 progress</a:t>
                      </a:r>
                    </a:p>
                  </a:txBody>
                  <a:tcPr marL="36000" marR="36000" marT="64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2022-12-21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64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64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테스트 계획서</a:t>
                      </a:r>
                    </a:p>
                  </a:txBody>
                  <a:tcPr marL="36000" marR="36000" marT="64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8875224"/>
                  </a:ext>
                </a:extLst>
              </a:tr>
              <a:tr h="173666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5.2</a:t>
                      </a:r>
                    </a:p>
                  </a:txBody>
                  <a:tcPr marL="36000" marR="36000" marT="64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통합 테스트</a:t>
                      </a:r>
                    </a:p>
                  </a:txBody>
                  <a:tcPr marL="36000" marR="36000" marT="64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팀 전원</a:t>
                      </a:r>
                    </a:p>
                  </a:txBody>
                  <a:tcPr marL="36000" marR="36000" marT="64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1" i="0" u="none" strike="noStrike" dirty="0">
                          <a:solidFill>
                            <a:srgbClr val="70AD47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 progress</a:t>
                      </a:r>
                    </a:p>
                  </a:txBody>
                  <a:tcPr marL="36000" marR="36000" marT="64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2022-12-21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64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64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테스트 체크리스트</a:t>
                      </a:r>
                    </a:p>
                  </a:txBody>
                  <a:tcPr marL="36000" marR="36000" marT="64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84491410"/>
                  </a:ext>
                </a:extLst>
              </a:tr>
              <a:tr h="173666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5.3</a:t>
                      </a:r>
                    </a:p>
                  </a:txBody>
                  <a:tcPr marL="36000" marR="36000" marT="64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QC 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및 피드백</a:t>
                      </a:r>
                    </a:p>
                  </a:txBody>
                  <a:tcPr marL="36000" marR="36000" marT="64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팀 전원</a:t>
                      </a:r>
                    </a:p>
                  </a:txBody>
                  <a:tcPr marL="36000" marR="36000" marT="64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1" i="0" u="none" strike="noStrike" dirty="0">
                          <a:solidFill>
                            <a:srgbClr val="70AD47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 progress</a:t>
                      </a:r>
                    </a:p>
                  </a:txBody>
                  <a:tcPr marL="36000" marR="36000" marT="64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2022-12-21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64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64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테스트 체크리스트</a:t>
                      </a:r>
                    </a:p>
                  </a:txBody>
                  <a:tcPr marL="36000" marR="36000" marT="64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4176471"/>
                  </a:ext>
                </a:extLst>
              </a:tr>
              <a:tr h="173666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36000" marR="36000" marT="64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배포</a:t>
                      </a:r>
                    </a:p>
                  </a:txBody>
                  <a:tcPr marL="36000" marR="36000" marT="64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64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1091163"/>
                  </a:ext>
                </a:extLst>
              </a:tr>
              <a:tr h="173666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6.1</a:t>
                      </a:r>
                    </a:p>
                  </a:txBody>
                  <a:tcPr marL="36000" marR="36000" marT="64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실서버 이관</a:t>
                      </a:r>
                    </a:p>
                  </a:txBody>
                  <a:tcPr marL="36000" marR="36000" marT="64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김동근</a:t>
                      </a:r>
                    </a:p>
                  </a:txBody>
                  <a:tcPr marL="36000" marR="36000" marT="64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700" b="1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Completed</a:t>
                      </a:r>
                      <a:endParaRPr lang="en-US" sz="700" b="1" i="0" u="none" strike="noStrike" dirty="0">
                        <a:solidFill>
                          <a:srgbClr val="4472C4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64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2022-12-23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64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2022-12-23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64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64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36956770"/>
                  </a:ext>
                </a:extLst>
              </a:tr>
              <a:tr h="173666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6.2</a:t>
                      </a:r>
                    </a:p>
                  </a:txBody>
                  <a:tcPr marL="36000" marR="36000" marT="64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이전 테스트</a:t>
                      </a:r>
                    </a:p>
                  </a:txBody>
                  <a:tcPr marL="36000" marR="36000" marT="64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김동근</a:t>
                      </a:r>
                    </a:p>
                  </a:txBody>
                  <a:tcPr marL="36000" marR="36000" marT="64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700" b="1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Completed</a:t>
                      </a:r>
                      <a:endParaRPr lang="en-US" sz="700" b="1" i="0" u="none" strike="noStrike" dirty="0">
                        <a:solidFill>
                          <a:srgbClr val="4472C4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64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2022-12-23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64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2022-12-23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64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테스트 체크리스트</a:t>
                      </a:r>
                    </a:p>
                  </a:txBody>
                  <a:tcPr marL="36000" marR="36000" marT="64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62204539"/>
                  </a:ext>
                </a:extLst>
              </a:tr>
              <a:tr h="173666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6.3</a:t>
                      </a:r>
                    </a:p>
                  </a:txBody>
                  <a:tcPr marL="36000" marR="36000" marT="64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모니터링</a:t>
                      </a:r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장애 대응 준비</a:t>
                      </a:r>
                    </a:p>
                  </a:txBody>
                  <a:tcPr marL="36000" marR="36000" marT="64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 u="none" strike="noStrike" dirty="0" smtClean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0" marR="36000" marT="64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1" i="0" u="none" strike="noStrike" dirty="0">
                          <a:solidFill>
                            <a:srgbClr val="4472C4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 Started</a:t>
                      </a:r>
                    </a:p>
                  </a:txBody>
                  <a:tcPr marL="36000" marR="36000" marT="64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64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64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64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54659980"/>
                  </a:ext>
                </a:extLst>
              </a:tr>
              <a:tr h="173666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6.4</a:t>
                      </a:r>
                    </a:p>
                  </a:txBody>
                  <a:tcPr marL="36000" marR="36000" marT="64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시스템 교육훈련</a:t>
                      </a:r>
                    </a:p>
                  </a:txBody>
                  <a:tcPr marL="36000" marR="36000" marT="64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 u="none" strike="noStrike" dirty="0" smtClean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0" marR="36000" marT="64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1" i="0" u="none" strike="noStrike" dirty="0">
                          <a:solidFill>
                            <a:srgbClr val="4472C4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 Started</a:t>
                      </a:r>
                    </a:p>
                  </a:txBody>
                  <a:tcPr marL="36000" marR="36000" marT="64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64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64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프로젝트 </a:t>
                      </a:r>
                      <a:r>
                        <a:rPr lang="ko-KR" altLang="en-U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완료보고서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641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23705191"/>
                  </a:ext>
                </a:extLst>
              </a:tr>
            </a:tbl>
          </a:graphicData>
        </a:graphic>
      </p:graphicFrame>
      <p:sp>
        <p:nvSpPr>
          <p:cNvPr id="19" name="object 8"/>
          <p:cNvSpPr txBox="1"/>
          <p:nvPr/>
        </p:nvSpPr>
        <p:spPr>
          <a:xfrm>
            <a:off x="609898" y="1235894"/>
            <a:ext cx="1419294" cy="183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3)</a:t>
            </a:r>
            <a:r>
              <a:rPr sz="1000" spc="192" dirty="0">
                <a:solidFill>
                  <a:srgbClr val="000000"/>
                </a:solidFill>
                <a:latin typeface="LUOGFN+NanumGothic"/>
                <a:cs typeface="LUOGFN+NanumGothic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작업분류체계</a:t>
            </a: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(WBS)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1"/>
          <p:cNvSpPr/>
          <p:nvPr/>
        </p:nvSpPr>
        <p:spPr>
          <a:xfrm>
            <a:off x="0" y="0"/>
            <a:ext cx="12700" cy="12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040891" y="1099017"/>
            <a:ext cx="1602174" cy="183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4)</a:t>
            </a:r>
            <a:r>
              <a:rPr sz="1000" spc="192" dirty="0">
                <a:solidFill>
                  <a:srgbClr val="000000"/>
                </a:solidFill>
                <a:latin typeface="LUOGFN+NanumGothic"/>
                <a:cs typeface="LUOGFN+NanumGothic"/>
              </a:rPr>
              <a:t> </a:t>
            </a:r>
            <a:r>
              <a:rPr sz="1000" dirty="0">
                <a:solidFill>
                  <a:srgbClr val="000000"/>
                </a:solidFill>
                <a:latin typeface="IHPDMS+NanumGothic"/>
                <a:cs typeface="IHPDMS+NanumGothic"/>
              </a:rPr>
              <a:t>작업일정</a:t>
            </a:r>
            <a:r>
              <a:rPr sz="1000" dirty="0">
                <a:solidFill>
                  <a:srgbClr val="000000"/>
                </a:solidFill>
                <a:latin typeface="LUOGFN+NanumGothic"/>
                <a:cs typeface="LUOGFN+NanumGothic"/>
              </a:rPr>
              <a:t>(Gantt Chart)</a:t>
            </a:r>
          </a:p>
        </p:txBody>
      </p:sp>
      <p:graphicFrame>
        <p:nvGraphicFramePr>
          <p:cNvPr id="42" name="표 4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1776528"/>
              </p:ext>
            </p:extLst>
          </p:nvPr>
        </p:nvGraphicFramePr>
        <p:xfrm>
          <a:off x="393874" y="1523926"/>
          <a:ext cx="6797674" cy="7781558"/>
        </p:xfrm>
        <a:graphic>
          <a:graphicData uri="http://schemas.openxmlformats.org/drawingml/2006/table">
            <a:tbl>
              <a:tblPr/>
              <a:tblGrid>
                <a:gridCol w="374853">
                  <a:extLst>
                    <a:ext uri="{9D8B030D-6E8A-4147-A177-3AD203B41FA5}">
                      <a16:colId xmlns:a16="http://schemas.microsoft.com/office/drawing/2014/main" val="3291424557"/>
                    </a:ext>
                  </a:extLst>
                </a:gridCol>
                <a:gridCol w="1603538">
                  <a:extLst>
                    <a:ext uri="{9D8B030D-6E8A-4147-A177-3AD203B41FA5}">
                      <a16:colId xmlns:a16="http://schemas.microsoft.com/office/drawing/2014/main" val="3988570694"/>
                    </a:ext>
                  </a:extLst>
                </a:gridCol>
                <a:gridCol w="555338">
                  <a:extLst>
                    <a:ext uri="{9D8B030D-6E8A-4147-A177-3AD203B41FA5}">
                      <a16:colId xmlns:a16="http://schemas.microsoft.com/office/drawing/2014/main" val="1809562331"/>
                    </a:ext>
                  </a:extLst>
                </a:gridCol>
                <a:gridCol w="203045">
                  <a:extLst>
                    <a:ext uri="{9D8B030D-6E8A-4147-A177-3AD203B41FA5}">
                      <a16:colId xmlns:a16="http://schemas.microsoft.com/office/drawing/2014/main" val="3050092919"/>
                    </a:ext>
                  </a:extLst>
                </a:gridCol>
                <a:gridCol w="203045">
                  <a:extLst>
                    <a:ext uri="{9D8B030D-6E8A-4147-A177-3AD203B41FA5}">
                      <a16:colId xmlns:a16="http://schemas.microsoft.com/office/drawing/2014/main" val="3062105779"/>
                    </a:ext>
                  </a:extLst>
                </a:gridCol>
                <a:gridCol w="203045">
                  <a:extLst>
                    <a:ext uri="{9D8B030D-6E8A-4147-A177-3AD203B41FA5}">
                      <a16:colId xmlns:a16="http://schemas.microsoft.com/office/drawing/2014/main" val="3101225433"/>
                    </a:ext>
                  </a:extLst>
                </a:gridCol>
                <a:gridCol w="203045">
                  <a:extLst>
                    <a:ext uri="{9D8B030D-6E8A-4147-A177-3AD203B41FA5}">
                      <a16:colId xmlns:a16="http://schemas.microsoft.com/office/drawing/2014/main" val="1073664652"/>
                    </a:ext>
                  </a:extLst>
                </a:gridCol>
                <a:gridCol w="203045">
                  <a:extLst>
                    <a:ext uri="{9D8B030D-6E8A-4147-A177-3AD203B41FA5}">
                      <a16:colId xmlns:a16="http://schemas.microsoft.com/office/drawing/2014/main" val="1934563140"/>
                    </a:ext>
                  </a:extLst>
                </a:gridCol>
                <a:gridCol w="203045">
                  <a:extLst>
                    <a:ext uri="{9D8B030D-6E8A-4147-A177-3AD203B41FA5}">
                      <a16:colId xmlns:a16="http://schemas.microsoft.com/office/drawing/2014/main" val="3474268472"/>
                    </a:ext>
                  </a:extLst>
                </a:gridCol>
                <a:gridCol w="203045">
                  <a:extLst>
                    <a:ext uri="{9D8B030D-6E8A-4147-A177-3AD203B41FA5}">
                      <a16:colId xmlns:a16="http://schemas.microsoft.com/office/drawing/2014/main" val="1247253416"/>
                    </a:ext>
                  </a:extLst>
                </a:gridCol>
                <a:gridCol w="203045">
                  <a:extLst>
                    <a:ext uri="{9D8B030D-6E8A-4147-A177-3AD203B41FA5}">
                      <a16:colId xmlns:a16="http://schemas.microsoft.com/office/drawing/2014/main" val="553919577"/>
                    </a:ext>
                  </a:extLst>
                </a:gridCol>
                <a:gridCol w="203045">
                  <a:extLst>
                    <a:ext uri="{9D8B030D-6E8A-4147-A177-3AD203B41FA5}">
                      <a16:colId xmlns:a16="http://schemas.microsoft.com/office/drawing/2014/main" val="2913817954"/>
                    </a:ext>
                  </a:extLst>
                </a:gridCol>
                <a:gridCol w="203045">
                  <a:extLst>
                    <a:ext uri="{9D8B030D-6E8A-4147-A177-3AD203B41FA5}">
                      <a16:colId xmlns:a16="http://schemas.microsoft.com/office/drawing/2014/main" val="269564338"/>
                    </a:ext>
                  </a:extLst>
                </a:gridCol>
                <a:gridCol w="203045">
                  <a:extLst>
                    <a:ext uri="{9D8B030D-6E8A-4147-A177-3AD203B41FA5}">
                      <a16:colId xmlns:a16="http://schemas.microsoft.com/office/drawing/2014/main" val="3628396371"/>
                    </a:ext>
                  </a:extLst>
                </a:gridCol>
                <a:gridCol w="203045">
                  <a:extLst>
                    <a:ext uri="{9D8B030D-6E8A-4147-A177-3AD203B41FA5}">
                      <a16:colId xmlns:a16="http://schemas.microsoft.com/office/drawing/2014/main" val="3207264719"/>
                    </a:ext>
                  </a:extLst>
                </a:gridCol>
                <a:gridCol w="203045">
                  <a:extLst>
                    <a:ext uri="{9D8B030D-6E8A-4147-A177-3AD203B41FA5}">
                      <a16:colId xmlns:a16="http://schemas.microsoft.com/office/drawing/2014/main" val="3269777372"/>
                    </a:ext>
                  </a:extLst>
                </a:gridCol>
                <a:gridCol w="203045">
                  <a:extLst>
                    <a:ext uri="{9D8B030D-6E8A-4147-A177-3AD203B41FA5}">
                      <a16:colId xmlns:a16="http://schemas.microsoft.com/office/drawing/2014/main" val="1399123654"/>
                    </a:ext>
                  </a:extLst>
                </a:gridCol>
                <a:gridCol w="203045">
                  <a:extLst>
                    <a:ext uri="{9D8B030D-6E8A-4147-A177-3AD203B41FA5}">
                      <a16:colId xmlns:a16="http://schemas.microsoft.com/office/drawing/2014/main" val="4041976990"/>
                    </a:ext>
                  </a:extLst>
                </a:gridCol>
                <a:gridCol w="203045">
                  <a:extLst>
                    <a:ext uri="{9D8B030D-6E8A-4147-A177-3AD203B41FA5}">
                      <a16:colId xmlns:a16="http://schemas.microsoft.com/office/drawing/2014/main" val="3980609058"/>
                    </a:ext>
                  </a:extLst>
                </a:gridCol>
                <a:gridCol w="203045">
                  <a:extLst>
                    <a:ext uri="{9D8B030D-6E8A-4147-A177-3AD203B41FA5}">
                      <a16:colId xmlns:a16="http://schemas.microsoft.com/office/drawing/2014/main" val="3848249586"/>
                    </a:ext>
                  </a:extLst>
                </a:gridCol>
                <a:gridCol w="203045">
                  <a:extLst>
                    <a:ext uri="{9D8B030D-6E8A-4147-A177-3AD203B41FA5}">
                      <a16:colId xmlns:a16="http://schemas.microsoft.com/office/drawing/2014/main" val="527406387"/>
                    </a:ext>
                  </a:extLst>
                </a:gridCol>
                <a:gridCol w="203045">
                  <a:extLst>
                    <a:ext uri="{9D8B030D-6E8A-4147-A177-3AD203B41FA5}">
                      <a16:colId xmlns:a16="http://schemas.microsoft.com/office/drawing/2014/main" val="2367264281"/>
                    </a:ext>
                  </a:extLst>
                </a:gridCol>
                <a:gridCol w="203045">
                  <a:extLst>
                    <a:ext uri="{9D8B030D-6E8A-4147-A177-3AD203B41FA5}">
                      <a16:colId xmlns:a16="http://schemas.microsoft.com/office/drawing/2014/main" val="1931256421"/>
                    </a:ext>
                  </a:extLst>
                </a:gridCol>
                <a:gridCol w="203045">
                  <a:extLst>
                    <a:ext uri="{9D8B030D-6E8A-4147-A177-3AD203B41FA5}">
                      <a16:colId xmlns:a16="http://schemas.microsoft.com/office/drawing/2014/main" val="3254201105"/>
                    </a:ext>
                  </a:extLst>
                </a:gridCol>
              </a:tblGrid>
              <a:tr h="14908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WBS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TASK</a:t>
                      </a:r>
                    </a:p>
                  </a:txBody>
                  <a:tcPr marL="36000" marR="36000" marT="523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작업자</a:t>
                      </a:r>
                    </a:p>
                  </a:txBody>
                  <a:tcPr marL="36000" marR="36000" marT="523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36000" marR="36000" marT="523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36000" marR="36000" marT="523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36000" marR="36000" marT="523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36000" marR="36000" marT="523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36000" marR="36000" marT="523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36000" marR="36000" marT="523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36000" marR="36000" marT="523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36000" marR="36000" marT="523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36000" marR="36000" marT="523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</a:t>
                      </a:r>
                    </a:p>
                  </a:txBody>
                  <a:tcPr marL="36000" marR="36000" marT="523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</a:t>
                      </a:r>
                      <a:endParaRPr lang="en-US" altLang="ko-KR" sz="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523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</a:t>
                      </a:r>
                      <a:endParaRPr lang="en-US" altLang="ko-KR" sz="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523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</a:t>
                      </a:r>
                      <a:endParaRPr lang="en-US" altLang="ko-KR" sz="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523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endParaRPr lang="en-US" altLang="ko-KR" sz="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523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</a:t>
                      </a:r>
                      <a:endParaRPr lang="en-US" altLang="ko-KR" sz="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523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</a:t>
                      </a:r>
                      <a:endParaRPr lang="en-US" altLang="ko-KR" sz="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523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</a:t>
                      </a:r>
                      <a:endParaRPr lang="en-US" altLang="ko-KR" sz="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523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</a:t>
                      </a:r>
                      <a:endParaRPr lang="en-US" altLang="ko-KR" sz="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523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</a:t>
                      </a:r>
                      <a:endParaRPr lang="en-US" altLang="ko-KR" sz="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523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</a:t>
                      </a:r>
                      <a:endParaRPr lang="en-US" altLang="ko-KR" sz="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523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</a:t>
                      </a:r>
                      <a:endParaRPr lang="en-US" altLang="ko-KR" sz="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5234" marB="0" anchor="ctr">
                    <a:lnL>
                      <a:noFill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6702692"/>
                  </a:ext>
                </a:extLst>
              </a:tr>
              <a:tr h="14908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기획</a:t>
                      </a:r>
                    </a:p>
                  </a:txBody>
                  <a:tcPr marL="36000" marR="36000" marT="523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>
                      <a:noFill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5162726"/>
                  </a:ext>
                </a:extLst>
              </a:tr>
              <a:tr h="14908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1.1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요구사항 분석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김철학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8382514"/>
                  </a:ext>
                </a:extLst>
              </a:tr>
              <a:tr h="14908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1.2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프로젝트 아키텍처 분석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김철학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5737164"/>
                  </a:ext>
                </a:extLst>
              </a:tr>
              <a:tr h="14908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설계</a:t>
                      </a:r>
                    </a:p>
                  </a:txBody>
                  <a:tcPr marL="36000" marR="36000" marT="523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>
                      <a:noFill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4469968"/>
                  </a:ext>
                </a:extLst>
              </a:tr>
              <a:tr h="14908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DB </a:t>
                      </a:r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설계 및 구현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김철학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9426854"/>
                  </a:ext>
                </a:extLst>
              </a:tr>
              <a:tr h="14908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프로젝트 아키텍처 설계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김철학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0490068"/>
                  </a:ext>
                </a:extLst>
              </a:tr>
              <a:tr h="14908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화면구현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0419819"/>
                  </a:ext>
                </a:extLst>
              </a:tr>
              <a:tr h="14908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메인 </a:t>
                      </a:r>
                      <a:r>
                        <a:rPr lang="ko-KR" altLang="en-US" sz="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화면구현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김동근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5989909"/>
                  </a:ext>
                </a:extLst>
              </a:tr>
              <a:tr h="14908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</a:t>
                      </a:r>
                      <a:r>
                        <a:rPr lang="ko-KR" altLang="en-US" sz="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화면구현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김동근</a:t>
                      </a:r>
                      <a:r>
                        <a:rPr lang="en-US" altLang="ko-KR" sz="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sz="6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윤사랑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4764424"/>
                  </a:ext>
                </a:extLst>
              </a:tr>
              <a:tr h="14908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상품 화면구현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김동근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63027156"/>
                  </a:ext>
                </a:extLst>
              </a:tr>
              <a:tr h="14908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3.4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고객센터 화면구현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윤사랑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8010873"/>
                  </a:ext>
                </a:extLst>
              </a:tr>
              <a:tr h="14908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3.5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</a:t>
                      </a:r>
                      <a:r>
                        <a:rPr lang="ko-KR" altLang="en-US" sz="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화면구현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임민지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29038351"/>
                  </a:ext>
                </a:extLst>
              </a:tr>
              <a:tr h="14908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기능구현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5196133"/>
                  </a:ext>
                </a:extLst>
              </a:tr>
              <a:tr h="14908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4.1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메인 기능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김동근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1340133"/>
                  </a:ext>
                </a:extLst>
              </a:tr>
              <a:tr h="14908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4.2.1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로그인 기능구현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김동근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425316"/>
                  </a:ext>
                </a:extLst>
              </a:tr>
              <a:tr h="14908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4.2.2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구분 기능구현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김동근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4580856"/>
                  </a:ext>
                </a:extLst>
              </a:tr>
              <a:tr h="14908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4.2.3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약관 기능구현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김동근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7978082"/>
                  </a:ext>
                </a:extLst>
              </a:tr>
              <a:tr h="14908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4.2.4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일반 회원가입 기능구현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김동근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0671896"/>
                  </a:ext>
                </a:extLst>
              </a:tr>
              <a:tr h="14908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4.2.5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판매자 회원가입 기능구현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김동근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9618601"/>
                  </a:ext>
                </a:extLst>
              </a:tr>
              <a:tr h="14908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4.3.1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상품 목록 기능구현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김동근</a:t>
                      </a:r>
                      <a:r>
                        <a:rPr lang="en-US" altLang="ko-KR" sz="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sz="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임민지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1005670"/>
                  </a:ext>
                </a:extLst>
              </a:tr>
              <a:tr h="14908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4.3.2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상품 보기 기능구현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김동근</a:t>
                      </a:r>
                      <a:r>
                        <a:rPr lang="en-US" altLang="ko-KR" sz="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sz="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임민지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6086857"/>
                  </a:ext>
                </a:extLst>
              </a:tr>
              <a:tr h="14908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4.3.3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상품 장바구니 기능구현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김동근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2401248"/>
                  </a:ext>
                </a:extLst>
              </a:tr>
              <a:tr h="14908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4.3.4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상품 주문하기 </a:t>
                      </a:r>
                      <a:r>
                        <a:rPr lang="ko-KR" altLang="en-US" sz="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기능구현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김동근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9351588"/>
                  </a:ext>
                </a:extLst>
              </a:tr>
              <a:tr h="14908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4.3.5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상품 주문완료 기능구현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김동근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309939"/>
                  </a:ext>
                </a:extLst>
              </a:tr>
              <a:tr h="14908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4.4.1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메인 기능구현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임민지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1744525"/>
                  </a:ext>
                </a:extLst>
              </a:tr>
              <a:tr h="14908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4.4.2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상품현황 기능구현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김동근</a:t>
                      </a:r>
                      <a:r>
                        <a:rPr lang="en-US" altLang="ko-KR" sz="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sz="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임민지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507880"/>
                  </a:ext>
                </a:extLst>
              </a:tr>
              <a:tr h="14908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4.4.3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상품등록 기능구현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김동근</a:t>
                      </a:r>
                      <a:r>
                        <a:rPr lang="en-US" altLang="ko-KR" sz="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sz="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임민지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8651150"/>
                  </a:ext>
                </a:extLst>
              </a:tr>
              <a:tr h="14908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4.4.4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고객센터 공지사항 </a:t>
                      </a:r>
                      <a:r>
                        <a:rPr lang="ko-KR" altLang="en-US" sz="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기능구현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윤사랑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7582301"/>
                  </a:ext>
                </a:extLst>
              </a:tr>
              <a:tr h="14908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4.4.5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고객센터 문의하기 </a:t>
                      </a:r>
                      <a:r>
                        <a:rPr lang="ko-KR" altLang="en-US" sz="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기능구현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윤사랑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3346587"/>
                  </a:ext>
                </a:extLst>
              </a:tr>
              <a:tr h="14908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4.4.6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고객센터 목록 기능구현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윤사랑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2819669"/>
                  </a:ext>
                </a:extLst>
              </a:tr>
              <a:tr h="14908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4.4.7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고객센터 공지사항 수정기능구현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윤사랑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0640578"/>
                  </a:ext>
                </a:extLst>
              </a:tr>
              <a:tr h="14908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4.4.8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고객센터 자주묻는질문 보기기능구현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윤사랑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1303630"/>
                  </a:ext>
                </a:extLst>
              </a:tr>
              <a:tr h="14908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4.4.9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고객센터 자주묻는질문 등록기능구현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윤사랑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6484864"/>
                  </a:ext>
                </a:extLst>
              </a:tr>
              <a:tr h="14908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4.4.10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고객센터 문의하기 목록기능구현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윤사랑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4865571"/>
                  </a:ext>
                </a:extLst>
              </a:tr>
              <a:tr h="14908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4.4.11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고객센터 문의하기 답변기능구현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윤사랑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8029271"/>
                  </a:ext>
                </a:extLst>
              </a:tr>
              <a:tr h="14908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4.5.1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고객센터 공지사항 목록기능구현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윤사랑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9117524"/>
                  </a:ext>
                </a:extLst>
              </a:tr>
              <a:tr h="14908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4.5.2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고객센터 공지사항 보기기능구현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윤사랑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7584894"/>
                  </a:ext>
                </a:extLst>
              </a:tr>
              <a:tr h="14908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4.5.3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고객센터 </a:t>
                      </a:r>
                      <a:r>
                        <a:rPr lang="ko-KR" altLang="en-US" sz="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자주묻는</a:t>
                      </a:r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질문목록기능구현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윤사랑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6902791"/>
                  </a:ext>
                </a:extLst>
              </a:tr>
              <a:tr h="14908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4.5.4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고객센터 </a:t>
                      </a:r>
                      <a:r>
                        <a:rPr lang="ko-KR" altLang="en-US" sz="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자주묻는</a:t>
                      </a:r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질문보기기능구현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윤사랑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4625192"/>
                  </a:ext>
                </a:extLst>
              </a:tr>
              <a:tr h="178019"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4.5.5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고객센터 </a:t>
                      </a:r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문의하기 목록기능구현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윤사랑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3133606"/>
                  </a:ext>
                </a:extLst>
              </a:tr>
              <a:tr h="14908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4.5.6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고객센터 문의하기쓰기 목록기능구현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윤사랑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4515625"/>
                  </a:ext>
                </a:extLst>
              </a:tr>
              <a:tr h="14908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4.5.7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고객센터 메인 기능구현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윤사랑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2248190"/>
                  </a:ext>
                </a:extLst>
              </a:tr>
              <a:tr h="14908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테스트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3998191"/>
                  </a:ext>
                </a:extLst>
              </a:tr>
              <a:tr h="14908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5.1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단위 테스트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2181231"/>
                  </a:ext>
                </a:extLst>
              </a:tr>
              <a:tr h="14908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5.2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통합 테스트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4556944"/>
                  </a:ext>
                </a:extLst>
              </a:tr>
              <a:tr h="14908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5.3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QC </a:t>
                      </a:r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및 피드백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8484984"/>
                  </a:ext>
                </a:extLst>
              </a:tr>
              <a:tr h="14908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배포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6620657"/>
                  </a:ext>
                </a:extLst>
              </a:tr>
              <a:tr h="14908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6.1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실서버 이관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2837917"/>
                  </a:ext>
                </a:extLst>
              </a:tr>
              <a:tr h="14908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6.2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이전 테스트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677528"/>
                  </a:ext>
                </a:extLst>
              </a:tr>
              <a:tr h="14908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6.3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모니터링</a:t>
                      </a:r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장애 대응 준비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2459862"/>
                  </a:ext>
                </a:extLst>
              </a:tr>
              <a:tr h="14908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6.4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시스템 교육훈련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523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7417871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497</TotalTime>
  <Words>5363</Words>
  <Application>Microsoft Office PowerPoint</Application>
  <PresentationFormat>사용자 지정</PresentationFormat>
  <Paragraphs>3943</Paragraphs>
  <Slides>49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49</vt:i4>
      </vt:variant>
    </vt:vector>
  </HeadingPairs>
  <TitlesOfParts>
    <vt:vector size="59" baseType="lpstr">
      <vt:lpstr>EFWDSD+NanumGothicBold</vt:lpstr>
      <vt:lpstr>Dotum</vt:lpstr>
      <vt:lpstr>맑은 고딕</vt:lpstr>
      <vt:lpstr>MTTESP+NanumGothicBold</vt:lpstr>
      <vt:lpstr>IHPDMS+NanumGothic</vt:lpstr>
      <vt:lpstr>맑은 고딕</vt:lpstr>
      <vt:lpstr>Calibri</vt:lpstr>
      <vt:lpstr>Times New Roman</vt:lpstr>
      <vt:lpstr>LUOGFN+NanumGothic</vt:lpstr>
      <vt:lpstr>Theme Office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PowerPoint</dc:title>
  <dc:creator>Administrator</dc:creator>
  <cp:lastModifiedBy>java1</cp:lastModifiedBy>
  <cp:revision>79</cp:revision>
  <dcterms:modified xsi:type="dcterms:W3CDTF">2022-12-29T04:41:55Z</dcterms:modified>
</cp:coreProperties>
</file>